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6"/>
  </p:notesMasterIdLst>
  <p:sldIdLst>
    <p:sldId id="295" r:id="rId4"/>
    <p:sldId id="261" r:id="rId5"/>
    <p:sldId id="297" r:id="rId7"/>
    <p:sldId id="266" r:id="rId8"/>
    <p:sldId id="334" r:id="rId9"/>
    <p:sldId id="335" r:id="rId10"/>
    <p:sldId id="336" r:id="rId11"/>
    <p:sldId id="337" r:id="rId12"/>
    <p:sldId id="338" r:id="rId13"/>
    <p:sldId id="339" r:id="rId14"/>
    <p:sldId id="340" r:id="rId15"/>
    <p:sldId id="341" r:id="rId16"/>
    <p:sldId id="298" r:id="rId17"/>
    <p:sldId id="264" r:id="rId18"/>
    <p:sldId id="301" r:id="rId19"/>
    <p:sldId id="342" r:id="rId20"/>
    <p:sldId id="299" r:id="rId21"/>
    <p:sldId id="343" r:id="rId22"/>
    <p:sldId id="344" r:id="rId23"/>
    <p:sldId id="346" r:id="rId24"/>
    <p:sldId id="303" r:id="rId25"/>
    <p:sldId id="347" r:id="rId26"/>
    <p:sldId id="348" r:id="rId27"/>
    <p:sldId id="349" r:id="rId28"/>
    <p:sldId id="350" r:id="rId29"/>
    <p:sldId id="351" r:id="rId30"/>
    <p:sldId id="352" r:id="rId31"/>
    <p:sldId id="353" r:id="rId32"/>
    <p:sldId id="354" r:id="rId33"/>
    <p:sldId id="355" r:id="rId34"/>
    <p:sldId id="356" r:id="rId35"/>
    <p:sldId id="366" r:id="rId36"/>
    <p:sldId id="379" r:id="rId37"/>
    <p:sldId id="367" r:id="rId38"/>
    <p:sldId id="357" r:id="rId39"/>
    <p:sldId id="360" r:id="rId40"/>
    <p:sldId id="361" r:id="rId41"/>
    <p:sldId id="362" r:id="rId42"/>
    <p:sldId id="363" r:id="rId43"/>
    <p:sldId id="364" r:id="rId44"/>
    <p:sldId id="365" r:id="rId45"/>
    <p:sldId id="304" r:id="rId46"/>
    <p:sldId id="370" r:id="rId47"/>
    <p:sldId id="371" r:id="rId48"/>
    <p:sldId id="372" r:id="rId49"/>
    <p:sldId id="373" r:id="rId50"/>
    <p:sldId id="374" r:id="rId51"/>
    <p:sldId id="375" r:id="rId52"/>
    <p:sldId id="376" r:id="rId53"/>
    <p:sldId id="377" r:id="rId54"/>
    <p:sldId id="307" r:id="rId55"/>
    <p:sldId id="378" r:id="rId56"/>
    <p:sldId id="291" r:id="rId57"/>
    <p:sldId id="296" r:id="rId58"/>
  </p:sldIdLst>
  <p:sldSz cx="9144000" cy="6858000" type="screen4x3"/>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087" autoAdjust="0"/>
  </p:normalViewPr>
  <p:slideViewPr>
    <p:cSldViewPr snapToGrid="0">
      <p:cViewPr varScale="1">
        <p:scale>
          <a:sx n="66" d="100"/>
          <a:sy n="66" d="100"/>
        </p:scale>
        <p:origin x="1304" y="16"/>
      </p:cViewPr>
      <p:guideLst>
        <p:guide orient="horz" pos="2160"/>
        <p:guide pos="2880"/>
      </p:guideLst>
    </p:cSldViewPr>
  </p:slideViewPr>
  <p:notesTextViewPr>
    <p:cViewPr>
      <p:scale>
        <a:sx n="1" d="1"/>
        <a:sy n="1" d="1"/>
      </p:scale>
      <p:origin x="0" y="0"/>
    </p:cViewPr>
  </p:notesTextViewPr>
  <p:notesViewPr>
    <p:cSldViewPr snapToGrid="0">
      <p:cViewPr varScale="1">
        <p:scale>
          <a:sx n="56" d="100"/>
          <a:sy n="56" d="100"/>
        </p:scale>
        <p:origin x="2856"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2" Type="http://schemas.openxmlformats.org/officeDocument/2006/relationships/tags" Target="tags/tag1.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notesMaster" Target="notesMasters/notesMaster1.xml"/><Relationship Id="rId59" Type="http://schemas.openxmlformats.org/officeDocument/2006/relationships/presProps" Target="presProps.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51CB6-B1E1-4D18-AC1B-B9F89CB36E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D8174-1906-437C-B9B4-8430A381E27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4D8174-1906-437C-B9B4-8430A381E27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825625"/>
            <a:ext cx="78867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AA88397-7984-4816-A3BC-987D45041CB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64C423-1280-4737-888E-126E3DA98E05}" type="slidenum">
              <a:rPr lang="zh-CN" altLang="en-US" smtClean="0"/>
            </a:fld>
            <a:endParaRPr lang="zh-CN" altLang="en-US"/>
          </a:p>
        </p:txBody>
      </p:sp>
      <p:sp>
        <p:nvSpPr>
          <p:cNvPr id="7" name="Title 1"/>
          <p:cNvSpPr>
            <a:spLocks noGrp="1"/>
          </p:cNvSpPr>
          <p:nvPr>
            <p:ph type="title"/>
          </p:nvPr>
        </p:nvSpPr>
        <p:spPr>
          <a:xfrm>
            <a:off x="1657350" y="154546"/>
            <a:ext cx="4716082" cy="776289"/>
          </a:xfrm>
          <a:prstGeom prst="rect">
            <a:avLst/>
          </a:prstGeo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8"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3D2D7A8-9AB1-4C5C-BD38-92D111D3A6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002839-7BDF-479A-9049-516FEAADE5D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3D2D7A8-9AB1-4C5C-BD38-92D111D3A6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002839-7BDF-479A-9049-516FEAADE5D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3D2D7A8-9AB1-4C5C-BD38-92D111D3A65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002839-7BDF-479A-9049-516FEAADE5D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3D2D7A8-9AB1-4C5C-BD38-92D111D3A65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002839-7BDF-479A-9049-516FEAADE5D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D2D7A8-9AB1-4C5C-BD38-92D111D3A65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002839-7BDF-479A-9049-516FEAADE5D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3D2D7A8-9AB1-4C5C-BD38-92D111D3A6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002839-7BDF-479A-9049-516FEAADE5D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3D2D7A8-9AB1-4C5C-BD38-92D111D3A6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002839-7BDF-479A-9049-516FEAADE5D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3D2D7A8-9AB1-4C5C-BD38-92D111D3A6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002839-7BDF-479A-9049-516FEAADE5D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3D2D7A8-9AB1-4C5C-BD38-92D111D3A6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002839-7BDF-479A-9049-516FEAADE5D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52281"/>
            <a:ext cx="7772400" cy="2157681"/>
          </a:xfrm>
          <a:prstGeom prst="rect">
            <a:avLst/>
          </a:prstGeo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a:prstGeom prst="rect">
            <a:avLst/>
          </a:prstGeom>
        </p:spPr>
        <p:txBody>
          <a:bodyPr>
            <a:normAutofit/>
          </a:bodyPr>
          <a:lstStyle>
            <a:lvl1pPr marL="0" indent="0" algn="ctr">
              <a:buNone/>
              <a:defRPr sz="28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p>
            <a:fld id="{8AA88397-7984-4816-A3BC-987D45041CB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64C423-1280-4737-888E-126E3DA98E05}"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28650" y="1825625"/>
            <a:ext cx="38862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825625"/>
            <a:ext cx="38862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AA88397-7984-4816-A3BC-987D45041CB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564C423-1280-4737-888E-126E3DA98E05}" type="slidenum">
              <a:rPr lang="zh-CN" altLang="en-US" smtClean="0"/>
            </a:fld>
            <a:endParaRPr lang="zh-CN" altLang="en-US"/>
          </a:p>
        </p:txBody>
      </p:sp>
      <p:sp>
        <p:nvSpPr>
          <p:cNvPr id="8" name="Title 1"/>
          <p:cNvSpPr>
            <a:spLocks noGrp="1"/>
          </p:cNvSpPr>
          <p:nvPr>
            <p:ph type="title"/>
          </p:nvPr>
        </p:nvSpPr>
        <p:spPr>
          <a:xfrm>
            <a:off x="1657350" y="154546"/>
            <a:ext cx="4716082" cy="776289"/>
          </a:xfrm>
          <a:prstGeom prst="rect">
            <a:avLst/>
          </a:prstGeo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9"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629842" y="2505075"/>
            <a:ext cx="3868340"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4629150" y="2505075"/>
            <a:ext cx="3887391"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AA88397-7984-4816-A3BC-987D45041CB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564C423-1280-4737-888E-126E3DA98E05}" type="slidenum">
              <a:rPr lang="zh-CN" altLang="en-US" smtClean="0"/>
            </a:fld>
            <a:endParaRPr lang="zh-CN" altLang="en-US"/>
          </a:p>
        </p:txBody>
      </p:sp>
      <p:sp>
        <p:nvSpPr>
          <p:cNvPr id="10" name="Title 1"/>
          <p:cNvSpPr>
            <a:spLocks noGrp="1"/>
          </p:cNvSpPr>
          <p:nvPr>
            <p:ph type="title"/>
          </p:nvPr>
        </p:nvSpPr>
        <p:spPr>
          <a:xfrm>
            <a:off x="1657350" y="154546"/>
            <a:ext cx="4716082" cy="776289"/>
          </a:xfrm>
          <a:prstGeom prst="rect">
            <a:avLst/>
          </a:prstGeo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11"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657350" y="154546"/>
            <a:ext cx="4716082" cy="776289"/>
          </a:xfrm>
          <a:prstGeom prst="rect">
            <a:avLst/>
          </a:prstGeo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AA88397-7984-4816-A3BC-987D45041CB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564C423-1280-4737-888E-126E3DA98E05}" type="slidenum">
              <a:rPr lang="zh-CN" altLang="en-US" smtClean="0"/>
            </a:fld>
            <a:endParaRPr lang="zh-CN" altLang="en-US"/>
          </a:p>
        </p:txBody>
      </p:sp>
      <p:sp>
        <p:nvSpPr>
          <p:cNvPr id="6"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628650" y="1825625"/>
            <a:ext cx="7886700" cy="43513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AA88397-7984-4816-A3BC-987D45041CB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564C423-1280-4737-888E-126E3DA98E05}" type="slidenum">
              <a:rPr lang="zh-CN" altLang="en-US" smtClean="0"/>
            </a:fld>
            <a:endParaRPr lang="zh-CN" altLang="en-US"/>
          </a:p>
        </p:txBody>
      </p:sp>
      <p:sp>
        <p:nvSpPr>
          <p:cNvPr id="7" name="Title 1"/>
          <p:cNvSpPr>
            <a:spLocks noGrp="1"/>
          </p:cNvSpPr>
          <p:nvPr>
            <p:ph type="title"/>
          </p:nvPr>
        </p:nvSpPr>
        <p:spPr>
          <a:xfrm>
            <a:off x="1657350" y="154546"/>
            <a:ext cx="4716082" cy="776289"/>
          </a:xfrm>
          <a:prstGeom prst="rect">
            <a:avLst/>
          </a:prstGeo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en-US" dirty="0"/>
          </a:p>
        </p:txBody>
      </p:sp>
      <p:sp>
        <p:nvSpPr>
          <p:cNvPr id="8"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20871A7D-A34B-456E-BE23-ADD4F5CC5958}" type="datetimeFigureOut">
              <a:rPr lang="zh-CN" altLang="en-US" smtClean="0"/>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533D1320-B599-403F-97BA-919DE05EE47B}" type="slidenum">
              <a:rPr lang="zh-CN" altLang="en-US" smtClean="0"/>
            </a:fld>
            <a:endParaRPr lang="zh-CN" altLang="en-US"/>
          </a:p>
        </p:txBody>
      </p:sp>
      <p:sp>
        <p:nvSpPr>
          <p:cNvPr id="7"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3D2D7A8-9AB1-4C5C-BD38-92D111D3A6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002839-7BDF-479A-9049-516FEAADE5D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3D2D7A8-9AB1-4C5C-BD38-92D111D3A6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002839-7BDF-479A-9049-516FEAADE5D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2" Type="http://schemas.openxmlformats.org/officeDocument/2006/relationships/theme" Target="../theme/theme2.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A88397-7984-4816-A3BC-987D45041CB5}"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64C423-1280-4737-888E-126E3DA98E05}" type="slidenum">
              <a:rPr lang="zh-CN" altLang="en-US" smtClean="0"/>
            </a:fld>
            <a:endParaRPr lang="zh-CN" altLang="en-US"/>
          </a:p>
        </p:txBody>
      </p:sp>
      <p:sp>
        <p:nvSpPr>
          <p:cNvPr id="8" name="矩形 1"/>
          <p:cNvSpPr>
            <a:spLocks noChangeArrowheads="1"/>
          </p:cNvSpPr>
          <p:nvPr userDrawn="1"/>
        </p:nvSpPr>
        <p:spPr bwMode="auto">
          <a:xfrm>
            <a:off x="691076" y="221355"/>
            <a:ext cx="78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2D7A8-9AB1-4C5C-BD38-92D111D3A65D}"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002839-7BDF-479A-9049-516FEAADE5D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p:nvPr/>
        </p:nvSpPr>
        <p:spPr>
          <a:xfrm>
            <a:off x="1044207" y="3040533"/>
            <a:ext cx="7642459" cy="776289"/>
          </a:xfrm>
          <a:prstGeom prst="rect">
            <a:avLst/>
          </a:prstGeom>
        </p:spPr>
        <p:txBody>
          <a:bodyPr>
            <a:no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400" b="1" dirty="0"/>
              <a:t>第八</a:t>
            </a:r>
            <a:r>
              <a:rPr lang="zh-CN" altLang="en-US" sz="4400" b="1" dirty="0" smtClean="0"/>
              <a:t>章 </a:t>
            </a:r>
            <a:r>
              <a:rPr lang="zh-CN" altLang="en-US" sz="4400" b="1" dirty="0"/>
              <a:t>项目实战：网上商城</a:t>
            </a:r>
            <a:endParaRPr lang="zh-CN" altLang="en-US" sz="4400" b="1" dirty="0"/>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确认订单</a:t>
            </a:r>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页</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39"/>
          <p:cNvSpPr txBox="1">
            <a:spLocks noChangeArrowheads="1"/>
          </p:cNvSpPr>
          <p:nvPr/>
        </p:nvSpPr>
        <p:spPr bwMode="auto">
          <a:xfrm>
            <a:off x="519765" y="1358500"/>
            <a:ext cx="824366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dirty="0"/>
              <a:t>用户登录后，在商品详情页面点立即购买或者在购物车页面选好商品后选择去结算即可进入确认订单页面，确认订单页面由顶部导航、头部吸顶导航、地址列表、购买品列表和底部版权组成</a:t>
            </a:r>
            <a:r>
              <a:rPr lang="zh-CN" altLang="en-US" dirty="0" smtClean="0"/>
              <a:t>。</a:t>
            </a:r>
            <a:endParaRPr lang="en-US" altLang="zh-CN" dirty="0">
              <a:latin typeface="宋体" panose="02010600030101010101" pitchFamily="2" charset="-122"/>
            </a:endParaRPr>
          </a:p>
        </p:txBody>
      </p:sp>
      <p:pic>
        <p:nvPicPr>
          <p:cNvPr id="5" name="图片 4"/>
          <p:cNvPicPr/>
          <p:nvPr/>
        </p:nvPicPr>
        <p:blipFill>
          <a:blip r:embed="rId1"/>
          <a:stretch>
            <a:fillRect/>
          </a:stretch>
        </p:blipFill>
        <p:spPr>
          <a:xfrm>
            <a:off x="664311" y="2831415"/>
            <a:ext cx="7613416" cy="32132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个人</a:t>
            </a:r>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订单页</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39"/>
          <p:cNvSpPr txBox="1">
            <a:spLocks noChangeArrowheads="1"/>
          </p:cNvSpPr>
          <p:nvPr/>
        </p:nvSpPr>
        <p:spPr bwMode="auto">
          <a:xfrm>
            <a:off x="519765" y="1196424"/>
            <a:ext cx="8243668"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dirty="0"/>
              <a:t>用户登录后，点击右上角“订单列表”可以查询个人订单，个人订单页由顶部导航、订单列表和底部版权组成，在个人订单中可查询所有的订单，也可以按照“已支付”和“未支付”</a:t>
            </a:r>
            <a:r>
              <a:rPr lang="zh-CN" altLang="zh-CN" dirty="0" smtClean="0"/>
              <a:t>查询</a:t>
            </a:r>
            <a:r>
              <a:rPr lang="zh-CN" altLang="en-US" dirty="0" smtClean="0"/>
              <a:t>。</a:t>
            </a:r>
            <a:endParaRPr lang="en-US" altLang="zh-CN" dirty="0">
              <a:latin typeface="宋体" panose="02010600030101010101" pitchFamily="2" charset="-122"/>
            </a:endParaRPr>
          </a:p>
        </p:txBody>
      </p:sp>
      <p:pic>
        <p:nvPicPr>
          <p:cNvPr id="5" name="图片 4"/>
          <p:cNvPicPr/>
          <p:nvPr/>
        </p:nvPicPr>
        <p:blipFill>
          <a:blip r:embed="rId1"/>
          <a:stretch>
            <a:fillRect/>
          </a:stretch>
        </p:blipFill>
        <p:spPr>
          <a:xfrm>
            <a:off x="712270" y="2704699"/>
            <a:ext cx="7719460" cy="36949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个人</a:t>
            </a:r>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订单页</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7" name="图片 6"/>
          <p:cNvPicPr/>
          <p:nvPr/>
        </p:nvPicPr>
        <p:blipFill>
          <a:blip r:embed="rId1"/>
          <a:stretch>
            <a:fillRect/>
          </a:stretch>
        </p:blipFill>
        <p:spPr>
          <a:xfrm>
            <a:off x="779812" y="1264987"/>
            <a:ext cx="7084027" cy="2132731"/>
          </a:xfrm>
          <a:prstGeom prst="rect">
            <a:avLst/>
          </a:prstGeom>
        </p:spPr>
      </p:pic>
      <p:pic>
        <p:nvPicPr>
          <p:cNvPr id="8" name="图片 7"/>
          <p:cNvPicPr/>
          <p:nvPr/>
        </p:nvPicPr>
        <p:blipFill>
          <a:blip r:embed="rId2"/>
          <a:stretch>
            <a:fillRect/>
          </a:stretch>
        </p:blipFill>
        <p:spPr>
          <a:xfrm>
            <a:off x="702810" y="3700681"/>
            <a:ext cx="7161029" cy="236323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7350" y="312819"/>
            <a:ext cx="4716082" cy="618016"/>
          </a:xfrm>
        </p:spPr>
        <p:txBody>
          <a:bodyPr/>
          <a:lstStyle/>
          <a:p>
            <a:r>
              <a:rPr lang="zh-CN" altLang="en-US" dirty="0" smtClean="0"/>
              <a:t>学习目标</a:t>
            </a:r>
            <a:endParaRPr lang="zh-CN" altLang="en-US" dirty="0"/>
          </a:p>
        </p:txBody>
      </p:sp>
      <p:sp>
        <p:nvSpPr>
          <p:cNvPr id="3" name="文本框 2"/>
          <p:cNvSpPr txBox="1"/>
          <p:nvPr/>
        </p:nvSpPr>
        <p:spPr>
          <a:xfrm>
            <a:off x="2862982" y="2301259"/>
            <a:ext cx="2543022" cy="438592"/>
          </a:xfrm>
          <a:prstGeom prst="rect">
            <a:avLst/>
          </a:prstGeom>
          <a:noFill/>
        </p:spPr>
        <p:txBody>
          <a:bodyPr wrap="none" lIns="68589" tIns="34295" rIns="68589" bIns="34295"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en-US" altLang="zh-CN" sz="2400" dirty="0">
                <a:solidFill>
                  <a:srgbClr val="414455"/>
                </a:solidFill>
              </a:rPr>
              <a:t>8</a:t>
            </a:r>
            <a:r>
              <a:rPr lang="en-US" altLang="zh-CN" sz="2400" dirty="0" smtClean="0">
                <a:solidFill>
                  <a:srgbClr val="414455"/>
                </a:solidFill>
              </a:rPr>
              <a:t>.2 </a:t>
            </a:r>
            <a:r>
              <a:rPr lang="zh-CN" altLang="en-US" sz="2400" dirty="0" smtClean="0">
                <a:solidFill>
                  <a:srgbClr val="414455"/>
                </a:solidFill>
              </a:rPr>
              <a:t>项目工程搭建</a:t>
            </a:r>
            <a:endParaRPr lang="zh-CN" altLang="en-US" sz="2400" dirty="0">
              <a:solidFill>
                <a:srgbClr val="414455"/>
              </a:solidFill>
            </a:endParaRPr>
          </a:p>
        </p:txBody>
      </p:sp>
      <p:grpSp>
        <p:nvGrpSpPr>
          <p:cNvPr id="6" name="组合 5"/>
          <p:cNvGrpSpPr/>
          <p:nvPr/>
        </p:nvGrpSpPr>
        <p:grpSpPr>
          <a:xfrm>
            <a:off x="967707" y="1373695"/>
            <a:ext cx="1855130" cy="1855130"/>
            <a:chOff x="2884264" y="3028364"/>
            <a:chExt cx="798675" cy="798675"/>
          </a:xfrm>
        </p:grpSpPr>
        <p:grpSp>
          <p:nvGrpSpPr>
            <p:cNvPr id="7" name="组合 6"/>
            <p:cNvGrpSpPr/>
            <p:nvPr/>
          </p:nvGrpSpPr>
          <p:grpSpPr>
            <a:xfrm>
              <a:off x="2884264" y="3028364"/>
              <a:ext cx="798675" cy="798675"/>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41300" dist="228600" dir="78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椭圆 8"/>
            <p:cNvSpPr/>
            <p:nvPr/>
          </p:nvSpPr>
          <p:spPr>
            <a:xfrm>
              <a:off x="2892599" y="3138954"/>
              <a:ext cx="764108" cy="579934"/>
            </a:xfrm>
            <a:prstGeom prst="ellipse">
              <a:avLst/>
            </a:pr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prstClr val="white"/>
                  </a:solidFill>
                </a:rPr>
                <a:t>Vue.js</a:t>
              </a:r>
              <a:endParaRPr lang="zh-CN" altLang="en-US" sz="2800" b="1" dirty="0">
                <a:solidFill>
                  <a:prstClr val="white"/>
                </a:solidFill>
              </a:endParaRPr>
            </a:p>
          </p:txBody>
        </p:sp>
      </p:grpSp>
      <p:sp>
        <p:nvSpPr>
          <p:cNvPr id="15" name="椭圆 14"/>
          <p:cNvSpPr/>
          <p:nvPr/>
        </p:nvSpPr>
        <p:spPr>
          <a:xfrm>
            <a:off x="3101006" y="3862907"/>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3200" dirty="0"/>
          </a:p>
        </p:txBody>
      </p:sp>
      <p:sp>
        <p:nvSpPr>
          <p:cNvPr id="17" name="TextBox 26"/>
          <p:cNvSpPr txBox="1"/>
          <p:nvPr/>
        </p:nvSpPr>
        <p:spPr>
          <a:xfrm>
            <a:off x="3514778" y="3284428"/>
            <a:ext cx="806631" cy="400110"/>
          </a:xfrm>
          <a:prstGeom prst="rect">
            <a:avLst/>
          </a:prstGeom>
          <a:noFill/>
        </p:spPr>
        <p:txBody>
          <a:bodyPr wrap="none" rtlCol="0">
            <a:spAutoFit/>
          </a:bodyPr>
          <a:lstStyle/>
          <a:p>
            <a:pPr algn="dist"/>
            <a:r>
              <a:rPr lang="en-US" altLang="zh-CN" sz="2000" dirty="0" err="1" smtClean="0">
                <a:solidFill>
                  <a:srgbClr val="414455"/>
                </a:solidFill>
                <a:latin typeface="微软雅黑" panose="020B0503020204020204" pitchFamily="34" charset="-122"/>
                <a:ea typeface="微软雅黑" panose="020B0503020204020204" pitchFamily="34" charset="-122"/>
              </a:rPr>
              <a:t>axios</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18" name="TextBox 27"/>
          <p:cNvSpPr txBox="1"/>
          <p:nvPr/>
        </p:nvSpPr>
        <p:spPr>
          <a:xfrm>
            <a:off x="3474621" y="3790170"/>
            <a:ext cx="1210588"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创建项目</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5" name="椭圆 24"/>
          <p:cNvSpPr/>
          <p:nvPr/>
        </p:nvSpPr>
        <p:spPr>
          <a:xfrm>
            <a:off x="3087150" y="3371070"/>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3200" dirty="0"/>
          </a:p>
        </p:txBody>
      </p:sp>
      <p:sp>
        <p:nvSpPr>
          <p:cNvPr id="13" name="椭圆 12"/>
          <p:cNvSpPr/>
          <p:nvPr/>
        </p:nvSpPr>
        <p:spPr>
          <a:xfrm>
            <a:off x="3107932" y="4316643"/>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3200" dirty="0"/>
          </a:p>
        </p:txBody>
      </p:sp>
      <p:sp>
        <p:nvSpPr>
          <p:cNvPr id="14" name="TextBox 27"/>
          <p:cNvSpPr txBox="1"/>
          <p:nvPr/>
        </p:nvSpPr>
        <p:spPr>
          <a:xfrm>
            <a:off x="3481547" y="4243906"/>
            <a:ext cx="1319592"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配置</a:t>
            </a:r>
            <a:r>
              <a:rPr lang="en-US" altLang="zh-CN" sz="2000" dirty="0" err="1">
                <a:solidFill>
                  <a:srgbClr val="414455"/>
                </a:solidFill>
                <a:latin typeface="微软雅黑" panose="020B0503020204020204" pitchFamily="34" charset="-122"/>
                <a:ea typeface="微软雅黑" panose="020B0503020204020204" pitchFamily="34" charset="-122"/>
              </a:rPr>
              <a:t>axios</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16" name="椭圆 15"/>
          <p:cNvSpPr/>
          <p:nvPr/>
        </p:nvSpPr>
        <p:spPr>
          <a:xfrm>
            <a:off x="3106328" y="4748174"/>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3200" dirty="0"/>
          </a:p>
        </p:txBody>
      </p:sp>
      <p:sp>
        <p:nvSpPr>
          <p:cNvPr id="19" name="TextBox 27"/>
          <p:cNvSpPr txBox="1"/>
          <p:nvPr/>
        </p:nvSpPr>
        <p:spPr>
          <a:xfrm>
            <a:off x="3479943" y="4675437"/>
            <a:ext cx="1210588"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目录</a:t>
            </a:r>
            <a:r>
              <a:rPr lang="zh-CN" altLang="en-US" sz="2000" dirty="0">
                <a:solidFill>
                  <a:srgbClr val="414455"/>
                </a:solidFill>
                <a:latin typeface="微软雅黑" panose="020B0503020204020204" pitchFamily="34" charset="-122"/>
                <a:ea typeface="微软雅黑" panose="020B0503020204020204" pitchFamily="34" charset="-122"/>
              </a:rPr>
              <a:t>结构</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 fill="hold"/>
                                        <p:tgtEl>
                                          <p:spTgt spid="6"/>
                                        </p:tgtEl>
                                        <p:attrNameLst>
                                          <p:attrName>ppt_w</p:attrName>
                                        </p:attrNameLst>
                                      </p:cBhvr>
                                      <p:tavLst>
                                        <p:tav tm="0">
                                          <p:val>
                                            <p:fltVal val="0"/>
                                          </p:val>
                                        </p:tav>
                                        <p:tav tm="100000">
                                          <p:val>
                                            <p:strVal val="#ppt_w"/>
                                          </p:val>
                                        </p:tav>
                                      </p:tavLst>
                                    </p:anim>
                                    <p:anim calcmode="lin" valueType="num">
                                      <p:cBhvr>
                                        <p:cTn id="15" dur="100" fill="hold"/>
                                        <p:tgtEl>
                                          <p:spTgt spid="6"/>
                                        </p:tgtEl>
                                        <p:attrNameLst>
                                          <p:attrName>ppt_h</p:attrName>
                                        </p:attrNameLst>
                                      </p:cBhvr>
                                      <p:tavLst>
                                        <p:tav tm="0">
                                          <p:val>
                                            <p:fltVal val="0"/>
                                          </p:val>
                                        </p:tav>
                                        <p:tav tm="100000">
                                          <p:val>
                                            <p:strVal val="#ppt_h"/>
                                          </p:val>
                                        </p:tav>
                                      </p:tavLst>
                                    </p:anim>
                                    <p:animEffect transition="in" filter="fade">
                                      <p:cBhvr>
                                        <p:cTn id="16" dur="100"/>
                                        <p:tgtEl>
                                          <p:spTgt spid="6"/>
                                        </p:tgtEl>
                                      </p:cBhvr>
                                    </p:animEffect>
                                  </p:childTnLst>
                                </p:cTn>
                              </p:par>
                              <p:par>
                                <p:cTn id="17" presetID="6" presetClass="emph" presetSubtype="0" fill="hold" nodeType="withEffect">
                                  <p:stCondLst>
                                    <p:cond delay="100"/>
                                  </p:stCondLst>
                                  <p:childTnLst>
                                    <p:animScale>
                                      <p:cBhvr>
                                        <p:cTn id="18" dur="100" fill="hold"/>
                                        <p:tgtEl>
                                          <p:spTgt spid="6"/>
                                        </p:tgtEl>
                                      </p:cBhvr>
                                      <p:by x="110000" y="110000"/>
                                    </p:animScale>
                                  </p:childTnLst>
                                </p:cTn>
                              </p:par>
                              <p:par>
                                <p:cTn id="19" presetID="6" presetClass="emph" presetSubtype="0" fill="hold" nodeType="withEffect">
                                  <p:stCondLst>
                                    <p:cond delay="200"/>
                                  </p:stCondLst>
                                  <p:childTnLst>
                                    <p:animScale>
                                      <p:cBhvr>
                                        <p:cTn id="20" dur="200" fill="hold"/>
                                        <p:tgtEl>
                                          <p:spTgt spid="6"/>
                                        </p:tgtEl>
                                      </p:cBhvr>
                                      <p:by x="90000" y="90000"/>
                                    </p:animScale>
                                  </p:childTnLst>
                                </p:cTn>
                              </p:par>
                              <p:par>
                                <p:cTn id="21" presetID="6" presetClass="emph" presetSubtype="0" fill="hold" nodeType="withEffect">
                                  <p:stCondLst>
                                    <p:cond delay="400"/>
                                  </p:stCondLst>
                                  <p:childTnLst>
                                    <p:animScale>
                                      <p:cBhvr>
                                        <p:cTn id="22" dur="100" fill="hold"/>
                                        <p:tgtEl>
                                          <p:spTgt spid="6"/>
                                        </p:tgtEl>
                                      </p:cBhvr>
                                      <p:by x="105000" y="105000"/>
                                    </p:animScale>
                                  </p:childTnLst>
                                </p:cTn>
                              </p:par>
                              <p:par>
                                <p:cTn id="23" presetID="6" presetClass="emph" presetSubtype="0" fill="hold" nodeType="withEffect">
                                  <p:stCondLst>
                                    <p:cond delay="500"/>
                                  </p:stCondLst>
                                  <p:childTnLst>
                                    <p:animScale>
                                      <p:cBhvr>
                                        <p:cTn id="24" dur="200" fill="hold"/>
                                        <p:tgtEl>
                                          <p:spTgt spid="6"/>
                                        </p:tgtEl>
                                      </p:cBhvr>
                                      <p:by x="95000" y="95000"/>
                                    </p:animScale>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000"/>
                            </p:stCondLst>
                            <p:childTnLst>
                              <p:par>
                                <p:cTn id="32" presetID="1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ppt_x</p:attrName>
                                        </p:attrNameLst>
                                      </p:cBhvr>
                                      <p:tavLst>
                                        <p:tav tm="0">
                                          <p:val>
                                            <p:strVal val="#ppt_x-#ppt_w*1.125000"/>
                                          </p:val>
                                        </p:tav>
                                        <p:tav tm="100000">
                                          <p:val>
                                            <p:strVal val="#ppt_x"/>
                                          </p:val>
                                        </p:tav>
                                      </p:tavLst>
                                    </p:anim>
                                    <p:animEffect transition="in" filter="wipe(right)">
                                      <p:cBhvr>
                                        <p:cTn id="35" dur="500"/>
                                        <p:tgtEl>
                                          <p:spTgt spid="17"/>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childTnLst>
                          </p:cTn>
                        </p:par>
                        <p:par>
                          <p:cTn id="42" fill="hold">
                            <p:stCondLst>
                              <p:cond delay="3000"/>
                            </p:stCondLst>
                            <p:childTnLst>
                              <p:par>
                                <p:cTn id="43" presetID="12" presetClass="entr" presetSubtype="8"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p:tgtEl>
                                          <p:spTgt spid="18"/>
                                        </p:tgtEl>
                                        <p:attrNameLst>
                                          <p:attrName>ppt_x</p:attrName>
                                        </p:attrNameLst>
                                      </p:cBhvr>
                                      <p:tavLst>
                                        <p:tav tm="0">
                                          <p:val>
                                            <p:strVal val="#ppt_x-#ppt_w*1.125000"/>
                                          </p:val>
                                        </p:tav>
                                        <p:tav tm="100000">
                                          <p:val>
                                            <p:strVal val="#ppt_x"/>
                                          </p:val>
                                        </p:tav>
                                      </p:tavLst>
                                    </p:anim>
                                    <p:animEffect transition="in" filter="wipe(right)">
                                      <p:cBhvr>
                                        <p:cTn id="46" dur="500"/>
                                        <p:tgtEl>
                                          <p:spTgt spid="18"/>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childTnLst>
                          </p:cTn>
                        </p:par>
                        <p:par>
                          <p:cTn id="53" fill="hold">
                            <p:stCondLst>
                              <p:cond delay="4000"/>
                            </p:stCondLst>
                            <p:childTnLst>
                              <p:par>
                                <p:cTn id="54" presetID="1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p:tgtEl>
                                          <p:spTgt spid="14"/>
                                        </p:tgtEl>
                                        <p:attrNameLst>
                                          <p:attrName>ppt_x</p:attrName>
                                        </p:attrNameLst>
                                      </p:cBhvr>
                                      <p:tavLst>
                                        <p:tav tm="0">
                                          <p:val>
                                            <p:strVal val="#ppt_x-#ppt_w*1.125000"/>
                                          </p:val>
                                        </p:tav>
                                        <p:tav tm="100000">
                                          <p:val>
                                            <p:strVal val="#ppt_x"/>
                                          </p:val>
                                        </p:tav>
                                      </p:tavLst>
                                    </p:anim>
                                    <p:animEffect transition="in" filter="wipe(right)">
                                      <p:cBhvr>
                                        <p:cTn id="57" dur="500"/>
                                        <p:tgtEl>
                                          <p:spTgt spid="14"/>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500" fill="hold"/>
                                        <p:tgtEl>
                                          <p:spTgt spid="16"/>
                                        </p:tgtEl>
                                        <p:attrNameLst>
                                          <p:attrName>ppt_w</p:attrName>
                                        </p:attrNameLst>
                                      </p:cBhvr>
                                      <p:tavLst>
                                        <p:tav tm="0">
                                          <p:val>
                                            <p:fltVal val="0"/>
                                          </p:val>
                                        </p:tav>
                                        <p:tav tm="100000">
                                          <p:val>
                                            <p:strVal val="#ppt_w"/>
                                          </p:val>
                                        </p:tav>
                                      </p:tavLst>
                                    </p:anim>
                                    <p:anim calcmode="lin" valueType="num">
                                      <p:cBhvr>
                                        <p:cTn id="62" dur="500" fill="hold"/>
                                        <p:tgtEl>
                                          <p:spTgt spid="16"/>
                                        </p:tgtEl>
                                        <p:attrNameLst>
                                          <p:attrName>ppt_h</p:attrName>
                                        </p:attrNameLst>
                                      </p:cBhvr>
                                      <p:tavLst>
                                        <p:tav tm="0">
                                          <p:val>
                                            <p:fltVal val="0"/>
                                          </p:val>
                                        </p:tav>
                                        <p:tav tm="100000">
                                          <p:val>
                                            <p:strVal val="#ppt_h"/>
                                          </p:val>
                                        </p:tav>
                                      </p:tavLst>
                                    </p:anim>
                                    <p:animEffect transition="in" filter="fade">
                                      <p:cBhvr>
                                        <p:cTn id="63" dur="500"/>
                                        <p:tgtEl>
                                          <p:spTgt spid="16"/>
                                        </p:tgtEl>
                                      </p:cBhvr>
                                    </p:animEffect>
                                  </p:childTnLst>
                                </p:cTn>
                              </p:par>
                            </p:childTnLst>
                          </p:cTn>
                        </p:par>
                        <p:par>
                          <p:cTn id="64" fill="hold">
                            <p:stCondLst>
                              <p:cond delay="5000"/>
                            </p:stCondLst>
                            <p:childTnLst>
                              <p:par>
                                <p:cTn id="65" presetID="12" presetClass="entr" presetSubtype="8"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p:tgtEl>
                                          <p:spTgt spid="19"/>
                                        </p:tgtEl>
                                        <p:attrNameLst>
                                          <p:attrName>ppt_x</p:attrName>
                                        </p:attrNameLst>
                                      </p:cBhvr>
                                      <p:tavLst>
                                        <p:tav tm="0">
                                          <p:val>
                                            <p:strVal val="#ppt_x-#ppt_w*1.125000"/>
                                          </p:val>
                                        </p:tav>
                                        <p:tav tm="100000">
                                          <p:val>
                                            <p:strVal val="#ppt_x"/>
                                          </p:val>
                                        </p:tav>
                                      </p:tavLst>
                                    </p:anim>
                                    <p:animEffect transition="in" filter="wipe(right)">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7" grpId="0"/>
      <p:bldP spid="18" grpId="0"/>
      <p:bldP spid="25" grpId="0" animBg="1"/>
      <p:bldP spid="13" grpId="0" animBg="1"/>
      <p:bldP spid="14" grpId="0"/>
      <p:bldP spid="16" grpId="0" animBg="1"/>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ChangeArrowheads="1"/>
          </p:cNvSpPr>
          <p:nvPr/>
        </p:nvSpPr>
        <p:spPr bwMode="auto">
          <a:xfrm>
            <a:off x="1652631" y="243281"/>
            <a:ext cx="7482980" cy="72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项目工程搭建</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21" name="组合 72"/>
          <p:cNvGrpSpPr/>
          <p:nvPr/>
        </p:nvGrpSpPr>
        <p:grpSpPr bwMode="auto">
          <a:xfrm>
            <a:off x="872836" y="1772816"/>
            <a:ext cx="6970158" cy="3869448"/>
            <a:chOff x="3957026" y="2388304"/>
            <a:chExt cx="10315544" cy="5464266"/>
          </a:xfrm>
        </p:grpSpPr>
        <p:sp>
          <p:nvSpPr>
            <p:cNvPr id="23" name="矩形 22"/>
            <p:cNvSpPr/>
            <p:nvPr/>
          </p:nvSpPr>
          <p:spPr>
            <a:xfrm>
              <a:off x="3957026" y="2754764"/>
              <a:ext cx="10315544" cy="5097806"/>
            </a:xfrm>
            <a:prstGeom prst="rect">
              <a:avLst/>
            </a:prstGeom>
            <a:ln w="9525">
              <a:solidFill>
                <a:srgbClr val="0567A2"/>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任意多边形 23"/>
            <p:cNvSpPr/>
            <p:nvPr/>
          </p:nvSpPr>
          <p:spPr>
            <a:xfrm>
              <a:off x="10444352" y="2388304"/>
              <a:ext cx="3445147" cy="603835"/>
            </a:xfrm>
            <a:custGeom>
              <a:avLst/>
              <a:gdLst>
                <a:gd name="connsiteX0" fmla="*/ 0 w 4267200"/>
                <a:gd name="connsiteY0" fmla="*/ 201820 h 1210897"/>
                <a:gd name="connsiteX1" fmla="*/ 201820 w 4267200"/>
                <a:gd name="connsiteY1" fmla="*/ 0 h 1210897"/>
                <a:gd name="connsiteX2" fmla="*/ 4065380 w 4267200"/>
                <a:gd name="connsiteY2" fmla="*/ 0 h 1210897"/>
                <a:gd name="connsiteX3" fmla="*/ 4267200 w 4267200"/>
                <a:gd name="connsiteY3" fmla="*/ 201820 h 1210897"/>
                <a:gd name="connsiteX4" fmla="*/ 4267200 w 4267200"/>
                <a:gd name="connsiteY4" fmla="*/ 1009077 h 1210897"/>
                <a:gd name="connsiteX5" fmla="*/ 4065380 w 4267200"/>
                <a:gd name="connsiteY5" fmla="*/ 1210897 h 1210897"/>
                <a:gd name="connsiteX6" fmla="*/ 201820 w 4267200"/>
                <a:gd name="connsiteY6" fmla="*/ 1210897 h 1210897"/>
                <a:gd name="connsiteX7" fmla="*/ 0 w 4267200"/>
                <a:gd name="connsiteY7" fmla="*/ 1009077 h 1210897"/>
                <a:gd name="connsiteX8" fmla="*/ 0 w 4267200"/>
                <a:gd name="connsiteY8" fmla="*/ 201820 h 12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0567A2"/>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lIns="220401" tIns="59111" rIns="220401" bIns="59111" spcCol="1270" anchor="ctr"/>
            <a:lstStyle/>
            <a:p>
              <a:pPr defTabSz="2889250">
                <a:lnSpc>
                  <a:spcPct val="90000"/>
                </a:lnSpc>
                <a:spcAft>
                  <a:spcPct val="35000"/>
                </a:spcAft>
                <a:defRPr/>
              </a:pPr>
              <a:endParaRPr lang="zh-CN" altLang="en-US" sz="6500" dirty="0"/>
            </a:p>
          </p:txBody>
        </p:sp>
      </p:grpSp>
      <p:sp>
        <p:nvSpPr>
          <p:cNvPr id="25" name="矩形 75"/>
          <p:cNvSpPr>
            <a:spLocks noChangeArrowheads="1"/>
          </p:cNvSpPr>
          <p:nvPr/>
        </p:nvSpPr>
        <p:spPr bwMode="auto">
          <a:xfrm>
            <a:off x="5399832" y="1739168"/>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chemeClr val="bg1"/>
                </a:solidFill>
                <a:latin typeface="微软雅黑" panose="020B0503020204020204" pitchFamily="34" charset="-122"/>
                <a:ea typeface="微软雅黑" panose="020B0503020204020204" pitchFamily="34" charset="-122"/>
              </a:rPr>
              <a:t>项目</a:t>
            </a:r>
            <a:r>
              <a:rPr lang="zh-CN" altLang="en-US" dirty="0" smtClean="0">
                <a:solidFill>
                  <a:schemeClr val="bg1"/>
                </a:solidFill>
                <a:latin typeface="微软雅黑" panose="020B0503020204020204" pitchFamily="34" charset="-122"/>
                <a:ea typeface="微软雅黑" panose="020B0503020204020204" pitchFamily="34" charset="-122"/>
              </a:rPr>
              <a:t>概述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5"/>
          <p:cNvSpPr>
            <a:spLocks noChangeArrowheads="1"/>
          </p:cNvSpPr>
          <p:nvPr/>
        </p:nvSpPr>
        <p:spPr bwMode="auto">
          <a:xfrm>
            <a:off x="1091046" y="2231603"/>
            <a:ext cx="669956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indent="0">
              <a:lnSpc>
                <a:spcPct val="150000"/>
              </a:lnSpc>
            </a:pPr>
            <a:r>
              <a:rPr lang="zh-CN" altLang="en-US" sz="2000" dirty="0"/>
              <a:t>本网上商城采用的技术为</a:t>
            </a:r>
            <a:r>
              <a:rPr lang="en-US" altLang="zh-CN" sz="2000" dirty="0" err="1"/>
              <a:t>Vue.js+Node.js+express+mysql</a:t>
            </a:r>
            <a:r>
              <a:rPr lang="zh-CN" altLang="en-US" sz="2000" dirty="0"/>
              <a:t>，采取前后端分离的模式，前端主要使用</a:t>
            </a:r>
            <a:r>
              <a:rPr lang="en-US" altLang="zh-CN" sz="2000" dirty="0" err="1"/>
              <a:t>Vue</a:t>
            </a:r>
            <a:r>
              <a:rPr lang="zh-CN" altLang="en-US" sz="2000" dirty="0"/>
              <a:t>作为前端开发框架，使用</a:t>
            </a:r>
            <a:r>
              <a:rPr lang="en-US" altLang="zh-CN" sz="2000" dirty="0" err="1"/>
              <a:t>Vue</a:t>
            </a:r>
            <a:r>
              <a:rPr lang="en-US" altLang="zh-CN" sz="2000" dirty="0"/>
              <a:t> CLI3</a:t>
            </a:r>
            <a:r>
              <a:rPr lang="zh-CN" altLang="en-US" sz="2000" dirty="0"/>
              <a:t>脚手架搭建项目，使用</a:t>
            </a:r>
            <a:r>
              <a:rPr lang="en-US" altLang="zh-CN" sz="2000" dirty="0" err="1"/>
              <a:t>axios</a:t>
            </a:r>
            <a:r>
              <a:rPr lang="zh-CN" altLang="en-US" sz="2000" dirty="0"/>
              <a:t>作为</a:t>
            </a:r>
            <a:r>
              <a:rPr lang="en-US" altLang="zh-CN" sz="2000" dirty="0"/>
              <a:t>HTTP</a:t>
            </a:r>
            <a:r>
              <a:rPr lang="zh-CN" altLang="en-US" sz="2000" dirty="0"/>
              <a:t>库与后端</a:t>
            </a:r>
            <a:r>
              <a:rPr lang="en-US" altLang="zh-CN" sz="2000" dirty="0"/>
              <a:t>API</a:t>
            </a:r>
            <a:r>
              <a:rPr lang="zh-CN" altLang="en-US" sz="2000" dirty="0"/>
              <a:t>交互，使用</a:t>
            </a:r>
            <a:r>
              <a:rPr lang="en-US" altLang="zh-CN" sz="2000" dirty="0" err="1"/>
              <a:t>vue</a:t>
            </a:r>
            <a:r>
              <a:rPr lang="en-US" altLang="zh-CN" sz="2000" dirty="0"/>
              <a:t>-router</a:t>
            </a:r>
            <a:r>
              <a:rPr lang="zh-CN" altLang="en-US" sz="2000" dirty="0"/>
              <a:t>实现前端路由的定义、跳转以及参数的传递等，使用</a:t>
            </a:r>
            <a:r>
              <a:rPr lang="en-US" altLang="zh-CN" sz="2000" dirty="0" err="1"/>
              <a:t>vuex</a:t>
            </a:r>
            <a:r>
              <a:rPr lang="zh-CN" altLang="en-US" sz="2000" dirty="0"/>
              <a:t>进行数据状态管理，实现购物车的状态存储，后端使用</a:t>
            </a:r>
            <a:r>
              <a:rPr lang="en-US" altLang="zh-CN" sz="2000" dirty="0" err="1"/>
              <a:t>Node.js+express</a:t>
            </a:r>
            <a:r>
              <a:rPr lang="zh-CN" altLang="en-US" sz="2000" dirty="0"/>
              <a:t>，连接</a:t>
            </a:r>
            <a:r>
              <a:rPr lang="en-US" altLang="zh-CN" sz="2000" dirty="0"/>
              <a:t>MySQL</a:t>
            </a:r>
            <a:r>
              <a:rPr lang="zh-CN" altLang="en-US" sz="2000" dirty="0"/>
              <a:t>数据库。</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25"/>
                                        </p:tgtEl>
                                      </p:cBhvr>
                                    </p:animEffect>
                                    <p:animScale>
                                      <p:cBhvr>
                                        <p:cTn id="10" dur="250" autoRev="1" fill="hold"/>
                                        <p:tgtEl>
                                          <p:spTgt spid="25"/>
                                        </p:tgtEl>
                                      </p:cBhvr>
                                      <p:by x="105000" y="105000"/>
                                    </p:animScale>
                                  </p:childTnLst>
                                </p:cTn>
                              </p:par>
                              <p:par>
                                <p:cTn id="11" presetID="16" presetClass="entr" presetSubtype="2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7065" y="3489421"/>
            <a:ext cx="3528017" cy="1216936"/>
          </a:xfrm>
          <a:prstGeom prst="rect">
            <a:avLst/>
          </a:prstGeom>
        </p:spPr>
        <p:txBody>
          <a:bodyPr wrap="none">
            <a:spAutoFit/>
          </a:bodyPr>
          <a:lstStyle/>
          <a:p>
            <a:pPr marL="342900" indent="-342900">
              <a:lnSpc>
                <a:spcPct val="150000"/>
              </a:lnSpc>
              <a:spcBef>
                <a:spcPct val="20000"/>
              </a:spcBef>
              <a:buFontTx/>
              <a:buChar char="•"/>
              <a:defRPr/>
            </a:pPr>
            <a:r>
              <a:rPr lang="zh-CN" altLang="en-US" sz="2400" b="1" dirty="0" smtClean="0">
                <a:solidFill>
                  <a:srgbClr val="0567A2"/>
                </a:solidFill>
              </a:rPr>
              <a:t>安装：</a:t>
            </a:r>
            <a:r>
              <a:rPr lang="en-US" altLang="zh-CN" sz="2400" dirty="0" err="1" smtClean="0"/>
              <a:t>npm</a:t>
            </a:r>
            <a:r>
              <a:rPr lang="en-US" altLang="zh-CN" sz="2400" dirty="0" smtClean="0"/>
              <a:t> </a:t>
            </a:r>
            <a:r>
              <a:rPr lang="en-US" altLang="zh-CN" sz="2400" dirty="0"/>
              <a:t>install </a:t>
            </a:r>
            <a:r>
              <a:rPr lang="en-US" altLang="zh-CN" sz="2400" dirty="0" err="1"/>
              <a:t>axios</a:t>
            </a:r>
            <a:endParaRPr lang="zh-CN" altLang="zh-CN" sz="2400" dirty="0"/>
          </a:p>
          <a:p>
            <a:pPr marL="342900" indent="-342900">
              <a:lnSpc>
                <a:spcPct val="150000"/>
              </a:lnSpc>
              <a:spcBef>
                <a:spcPct val="20000"/>
              </a:spcBef>
              <a:buFontTx/>
              <a:buChar char="•"/>
              <a:defRPr/>
            </a:pPr>
            <a:endParaRPr lang="zh-CN" altLang="zh-CN" sz="2400" b="1" dirty="0">
              <a:solidFill>
                <a:srgbClr val="0567A2"/>
              </a:solidFill>
            </a:endParaRPr>
          </a:p>
        </p:txBody>
      </p:sp>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600" b="1" dirty="0" err="1"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axios</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 name="TextBox 39"/>
          <p:cNvSpPr txBox="1">
            <a:spLocks noChangeArrowheads="1"/>
          </p:cNvSpPr>
          <p:nvPr/>
        </p:nvSpPr>
        <p:spPr bwMode="auto">
          <a:xfrm>
            <a:off x="638979" y="1494555"/>
            <a:ext cx="7907338" cy="166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dirty="0" err="1"/>
              <a:t>axios</a:t>
            </a:r>
            <a:r>
              <a:rPr lang="en-US" altLang="zh-CN" dirty="0"/>
              <a:t> </a:t>
            </a:r>
            <a:r>
              <a:rPr lang="zh-CN" altLang="en-US" dirty="0"/>
              <a:t>是一个基于 </a:t>
            </a:r>
            <a:r>
              <a:rPr lang="en-US" altLang="zh-CN" dirty="0"/>
              <a:t>promise</a:t>
            </a:r>
            <a:r>
              <a:rPr lang="zh-CN" altLang="en-US" dirty="0"/>
              <a:t>的</a:t>
            </a:r>
            <a:r>
              <a:rPr lang="en-US" altLang="zh-CN" dirty="0"/>
              <a:t>HTTP</a:t>
            </a:r>
            <a:r>
              <a:rPr lang="zh-CN" altLang="en-US" dirty="0"/>
              <a:t>库，可以用在浏览器和</a:t>
            </a:r>
            <a:r>
              <a:rPr lang="en-US" altLang="zh-CN" dirty="0"/>
              <a:t>Node.js</a:t>
            </a:r>
            <a:r>
              <a:rPr lang="zh-CN" altLang="en-US" dirty="0"/>
              <a:t>中。</a:t>
            </a:r>
            <a:r>
              <a:rPr lang="en-US" altLang="zh-CN" dirty="0"/>
              <a:t>Vue.js</a:t>
            </a:r>
            <a:r>
              <a:rPr lang="zh-CN" altLang="en-US" dirty="0"/>
              <a:t>不像</a:t>
            </a:r>
            <a:r>
              <a:rPr lang="en-US" altLang="zh-CN" dirty="0"/>
              <a:t>jQuery</a:t>
            </a:r>
            <a:r>
              <a:rPr lang="zh-CN" altLang="en-US" dirty="0"/>
              <a:t>，本身并没有携带</a:t>
            </a:r>
            <a:r>
              <a:rPr lang="en-US" altLang="zh-CN" dirty="0"/>
              <a:t>Ajax</a:t>
            </a:r>
            <a:r>
              <a:rPr lang="zh-CN" altLang="en-US" dirty="0"/>
              <a:t>方法，因此需要借助插件或者第三方</a:t>
            </a:r>
            <a:r>
              <a:rPr lang="en-US" altLang="zh-CN" dirty="0"/>
              <a:t>HTTP</a:t>
            </a:r>
            <a:r>
              <a:rPr lang="zh-CN" altLang="en-US" dirty="0"/>
              <a:t>库，而</a:t>
            </a:r>
            <a:r>
              <a:rPr lang="en-US" altLang="zh-CN" dirty="0" err="1"/>
              <a:t>axios</a:t>
            </a:r>
            <a:r>
              <a:rPr lang="zh-CN" altLang="en-US" dirty="0"/>
              <a:t>就是一个不错的选择。</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2686" y="1034979"/>
            <a:ext cx="6233117"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err="1">
                <a:solidFill>
                  <a:srgbClr val="0567A2"/>
                </a:solidFill>
              </a:rPr>
              <a:t>axios</a:t>
            </a:r>
            <a:r>
              <a:rPr lang="zh-CN" altLang="en-US" sz="2400" b="1" dirty="0">
                <a:solidFill>
                  <a:srgbClr val="0567A2"/>
                </a:solidFill>
              </a:rPr>
              <a:t>提供了多种请求方式，相关</a:t>
            </a:r>
            <a:r>
              <a:rPr lang="en-US" altLang="zh-CN" sz="2400" b="1" dirty="0">
                <a:solidFill>
                  <a:srgbClr val="0567A2"/>
                </a:solidFill>
              </a:rPr>
              <a:t>API</a:t>
            </a:r>
            <a:r>
              <a:rPr lang="zh-CN" altLang="en-US" sz="2400" b="1" dirty="0">
                <a:solidFill>
                  <a:srgbClr val="0567A2"/>
                </a:solidFill>
              </a:rPr>
              <a:t>如下：</a:t>
            </a:r>
            <a:endParaRPr lang="zh-CN" altLang="zh-CN" sz="2400" b="1" dirty="0">
              <a:solidFill>
                <a:srgbClr val="0567A2"/>
              </a:solidFill>
            </a:endParaRPr>
          </a:p>
        </p:txBody>
      </p:sp>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en-US" altLang="zh-CN" sz="3600" b="1" dirty="0" err="1"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axios</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 name="TextBox 39"/>
          <p:cNvSpPr txBox="1">
            <a:spLocks noChangeArrowheads="1"/>
          </p:cNvSpPr>
          <p:nvPr/>
        </p:nvSpPr>
        <p:spPr bwMode="auto">
          <a:xfrm>
            <a:off x="610103" y="1697774"/>
            <a:ext cx="7907338" cy="499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dirty="0" err="1" smtClean="0"/>
              <a:t>axios.request</a:t>
            </a:r>
            <a:r>
              <a:rPr lang="en-US" altLang="zh-CN" dirty="0" smtClean="0"/>
              <a:t>(</a:t>
            </a:r>
            <a:r>
              <a:rPr lang="en-US" altLang="zh-CN" dirty="0" err="1" smtClean="0"/>
              <a:t>config</a:t>
            </a:r>
            <a:r>
              <a:rPr lang="en-US" altLang="zh-CN" dirty="0"/>
              <a:t>)</a:t>
            </a:r>
            <a:endParaRPr lang="en-US" altLang="zh-CN" dirty="0"/>
          </a:p>
          <a:p>
            <a:pPr>
              <a:lnSpc>
                <a:spcPct val="200000"/>
              </a:lnSpc>
            </a:pPr>
            <a:r>
              <a:rPr lang="en-US" altLang="zh-CN" dirty="0" err="1"/>
              <a:t>axios.get</a:t>
            </a:r>
            <a:r>
              <a:rPr lang="en-US" altLang="zh-CN" dirty="0"/>
              <a:t>(</a:t>
            </a:r>
            <a:r>
              <a:rPr lang="en-US" altLang="zh-CN" dirty="0" err="1"/>
              <a:t>url</a:t>
            </a:r>
            <a:r>
              <a:rPr lang="en-US" altLang="zh-CN" dirty="0"/>
              <a:t>[, </a:t>
            </a:r>
            <a:r>
              <a:rPr lang="en-US" altLang="zh-CN" dirty="0" err="1"/>
              <a:t>config</a:t>
            </a:r>
            <a:r>
              <a:rPr lang="en-US" altLang="zh-CN" dirty="0"/>
              <a:t>])</a:t>
            </a:r>
            <a:endParaRPr lang="en-US" altLang="zh-CN" dirty="0"/>
          </a:p>
          <a:p>
            <a:pPr>
              <a:lnSpc>
                <a:spcPct val="200000"/>
              </a:lnSpc>
            </a:pPr>
            <a:r>
              <a:rPr lang="en-US" altLang="zh-CN" dirty="0" err="1"/>
              <a:t>axios.delete</a:t>
            </a:r>
            <a:r>
              <a:rPr lang="en-US" altLang="zh-CN" dirty="0"/>
              <a:t>(</a:t>
            </a:r>
            <a:r>
              <a:rPr lang="en-US" altLang="zh-CN" dirty="0" err="1"/>
              <a:t>url</a:t>
            </a:r>
            <a:r>
              <a:rPr lang="en-US" altLang="zh-CN" dirty="0"/>
              <a:t>[, </a:t>
            </a:r>
            <a:r>
              <a:rPr lang="en-US" altLang="zh-CN" dirty="0" err="1"/>
              <a:t>config</a:t>
            </a:r>
            <a:r>
              <a:rPr lang="en-US" altLang="zh-CN" dirty="0"/>
              <a:t>])</a:t>
            </a:r>
            <a:endParaRPr lang="en-US" altLang="zh-CN" dirty="0"/>
          </a:p>
          <a:p>
            <a:pPr>
              <a:lnSpc>
                <a:spcPct val="200000"/>
              </a:lnSpc>
            </a:pPr>
            <a:r>
              <a:rPr lang="en-US" altLang="zh-CN" dirty="0" err="1"/>
              <a:t>axios.head</a:t>
            </a:r>
            <a:r>
              <a:rPr lang="en-US" altLang="zh-CN" dirty="0"/>
              <a:t>(</a:t>
            </a:r>
            <a:r>
              <a:rPr lang="en-US" altLang="zh-CN" dirty="0" err="1"/>
              <a:t>url</a:t>
            </a:r>
            <a:r>
              <a:rPr lang="en-US" altLang="zh-CN" dirty="0"/>
              <a:t>[, </a:t>
            </a:r>
            <a:r>
              <a:rPr lang="en-US" altLang="zh-CN" dirty="0" err="1"/>
              <a:t>config</a:t>
            </a:r>
            <a:r>
              <a:rPr lang="en-US" altLang="zh-CN" dirty="0"/>
              <a:t>])</a:t>
            </a:r>
            <a:endParaRPr lang="en-US" altLang="zh-CN" dirty="0"/>
          </a:p>
          <a:p>
            <a:pPr>
              <a:lnSpc>
                <a:spcPct val="200000"/>
              </a:lnSpc>
            </a:pPr>
            <a:r>
              <a:rPr lang="en-US" altLang="zh-CN" dirty="0" err="1"/>
              <a:t>axios.options</a:t>
            </a:r>
            <a:r>
              <a:rPr lang="en-US" altLang="zh-CN" dirty="0"/>
              <a:t>(</a:t>
            </a:r>
            <a:r>
              <a:rPr lang="en-US" altLang="zh-CN" dirty="0" err="1"/>
              <a:t>url</a:t>
            </a:r>
            <a:r>
              <a:rPr lang="en-US" altLang="zh-CN" dirty="0"/>
              <a:t>[, </a:t>
            </a:r>
            <a:r>
              <a:rPr lang="en-US" altLang="zh-CN" dirty="0" err="1"/>
              <a:t>config</a:t>
            </a:r>
            <a:r>
              <a:rPr lang="en-US" altLang="zh-CN" dirty="0"/>
              <a:t>])</a:t>
            </a:r>
            <a:endParaRPr lang="en-US" altLang="zh-CN" dirty="0"/>
          </a:p>
          <a:p>
            <a:pPr>
              <a:lnSpc>
                <a:spcPct val="200000"/>
              </a:lnSpc>
            </a:pPr>
            <a:r>
              <a:rPr lang="en-US" altLang="zh-CN" dirty="0" err="1"/>
              <a:t>axios.post</a:t>
            </a:r>
            <a:r>
              <a:rPr lang="en-US" altLang="zh-CN" dirty="0"/>
              <a:t>(</a:t>
            </a:r>
            <a:r>
              <a:rPr lang="en-US" altLang="zh-CN" dirty="0" err="1"/>
              <a:t>url</a:t>
            </a:r>
            <a:r>
              <a:rPr lang="en-US" altLang="zh-CN" dirty="0"/>
              <a:t>[, data[, </a:t>
            </a:r>
            <a:r>
              <a:rPr lang="en-US" altLang="zh-CN" dirty="0" err="1"/>
              <a:t>config</a:t>
            </a:r>
            <a:r>
              <a:rPr lang="en-US" altLang="zh-CN" dirty="0"/>
              <a:t>]])</a:t>
            </a:r>
            <a:endParaRPr lang="en-US" altLang="zh-CN" dirty="0"/>
          </a:p>
          <a:p>
            <a:pPr>
              <a:lnSpc>
                <a:spcPct val="200000"/>
              </a:lnSpc>
            </a:pPr>
            <a:r>
              <a:rPr lang="en-US" altLang="zh-CN" dirty="0" err="1"/>
              <a:t>axios.put</a:t>
            </a:r>
            <a:r>
              <a:rPr lang="en-US" altLang="zh-CN" dirty="0"/>
              <a:t>(</a:t>
            </a:r>
            <a:r>
              <a:rPr lang="en-US" altLang="zh-CN" dirty="0" err="1"/>
              <a:t>url</a:t>
            </a:r>
            <a:r>
              <a:rPr lang="en-US" altLang="zh-CN" dirty="0"/>
              <a:t>[, data[, </a:t>
            </a:r>
            <a:r>
              <a:rPr lang="en-US" altLang="zh-CN" dirty="0" err="1"/>
              <a:t>config</a:t>
            </a:r>
            <a:r>
              <a:rPr lang="en-US" altLang="zh-CN" dirty="0"/>
              <a:t>]])</a:t>
            </a:r>
            <a:endParaRPr lang="en-US" altLang="zh-CN" dirty="0"/>
          </a:p>
          <a:p>
            <a:pPr>
              <a:lnSpc>
                <a:spcPct val="200000"/>
              </a:lnSpc>
            </a:pPr>
            <a:r>
              <a:rPr lang="en-US" altLang="zh-CN" dirty="0" err="1"/>
              <a:t>axios.patch</a:t>
            </a:r>
            <a:r>
              <a:rPr lang="en-US" altLang="zh-CN" dirty="0"/>
              <a:t>(</a:t>
            </a:r>
            <a:r>
              <a:rPr lang="en-US" altLang="zh-CN" dirty="0" err="1"/>
              <a:t>url</a:t>
            </a:r>
            <a:r>
              <a:rPr lang="en-US" altLang="zh-CN" dirty="0"/>
              <a:t>[, data[, </a:t>
            </a:r>
            <a:r>
              <a:rPr lang="en-US" altLang="zh-CN" dirty="0" err="1"/>
              <a:t>config</a:t>
            </a:r>
            <a:r>
              <a:rPr lang="en-US" altLang="zh-CN" dirty="0"/>
              <a:t>]])</a:t>
            </a:r>
            <a:endParaRPr lang="en-US" altLang="zh-CN" dirty="0"/>
          </a:p>
          <a:p>
            <a:pPr>
              <a:lnSpc>
                <a:spcPct val="200000"/>
              </a:lnSpc>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创建</a:t>
            </a:r>
            <a:r>
              <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项目</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39"/>
          <p:cNvSpPr txBox="1">
            <a:spLocks noChangeArrowheads="1"/>
          </p:cNvSpPr>
          <p:nvPr/>
        </p:nvSpPr>
        <p:spPr bwMode="auto">
          <a:xfrm>
            <a:off x="560388" y="1715936"/>
            <a:ext cx="7907338" cy="388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dirty="0">
                <a:latin typeface="宋体" panose="02010600030101010101" pitchFamily="2" charset="-122"/>
              </a:rPr>
              <a:t>本项目采用前后端分离的模式，所以先建一个</a:t>
            </a:r>
            <a:r>
              <a:rPr lang="en-US" altLang="zh-CN" dirty="0" err="1">
                <a:latin typeface="宋体" panose="02010600030101010101" pitchFamily="2" charset="-122"/>
              </a:rPr>
              <a:t>MoreMall</a:t>
            </a:r>
            <a:r>
              <a:rPr lang="zh-CN" altLang="en-US" dirty="0">
                <a:latin typeface="宋体" panose="02010600030101010101" pitchFamily="2" charset="-122"/>
              </a:rPr>
              <a:t>的文件夹，在此文件夹下使用</a:t>
            </a:r>
            <a:r>
              <a:rPr lang="en-US" altLang="zh-CN" dirty="0" err="1">
                <a:latin typeface="宋体" panose="02010600030101010101" pitchFamily="2" charset="-122"/>
              </a:rPr>
              <a:t>vue</a:t>
            </a:r>
            <a:r>
              <a:rPr lang="en-US" altLang="zh-CN" dirty="0">
                <a:latin typeface="宋体" panose="02010600030101010101" pitchFamily="2" charset="-122"/>
              </a:rPr>
              <a:t>-cli</a:t>
            </a:r>
            <a:r>
              <a:rPr lang="zh-CN" altLang="en-US" dirty="0">
                <a:latin typeface="宋体" panose="02010600030101010101" pitchFamily="2" charset="-122"/>
              </a:rPr>
              <a:t>创建前端项目文件，命令如下：</a:t>
            </a:r>
            <a:endParaRPr lang="zh-CN" altLang="en-US" dirty="0">
              <a:latin typeface="宋体" panose="02010600030101010101" pitchFamily="2" charset="-122"/>
            </a:endParaRPr>
          </a:p>
          <a:p>
            <a:pPr>
              <a:lnSpc>
                <a:spcPct val="200000"/>
              </a:lnSpc>
            </a:pPr>
            <a:r>
              <a:rPr lang="en-US" altLang="zh-CN" b="1" dirty="0" err="1">
                <a:solidFill>
                  <a:srgbClr val="FF0000"/>
                </a:solidFill>
                <a:latin typeface="宋体" panose="02010600030101010101" pitchFamily="2" charset="-122"/>
              </a:rPr>
              <a:t>vue</a:t>
            </a:r>
            <a:r>
              <a:rPr lang="en-US" altLang="zh-CN" b="1" dirty="0">
                <a:solidFill>
                  <a:srgbClr val="FF0000"/>
                </a:solidFill>
                <a:latin typeface="宋体" panose="02010600030101010101" pitchFamily="2" charset="-122"/>
              </a:rPr>
              <a:t> create client</a:t>
            </a:r>
            <a:endParaRPr lang="en-US" altLang="zh-CN" b="1" dirty="0">
              <a:solidFill>
                <a:srgbClr val="FF0000"/>
              </a:solidFill>
              <a:latin typeface="宋体" panose="02010600030101010101" pitchFamily="2" charset="-122"/>
            </a:endParaRPr>
          </a:p>
          <a:p>
            <a:pPr>
              <a:lnSpc>
                <a:spcPct val="200000"/>
              </a:lnSpc>
            </a:pPr>
            <a:r>
              <a:rPr lang="zh-CN" altLang="en-US" dirty="0">
                <a:latin typeface="宋体" panose="02010600030101010101" pitchFamily="2" charset="-122"/>
              </a:rPr>
              <a:t>在前面的章节我们已经学习过使用</a:t>
            </a:r>
            <a:r>
              <a:rPr lang="en-US" altLang="zh-CN" dirty="0" err="1">
                <a:latin typeface="宋体" panose="02010600030101010101" pitchFamily="2" charset="-122"/>
              </a:rPr>
              <a:t>vue</a:t>
            </a:r>
            <a:r>
              <a:rPr lang="en-US" altLang="zh-CN" dirty="0">
                <a:latin typeface="宋体" panose="02010600030101010101" pitchFamily="2" charset="-122"/>
              </a:rPr>
              <a:t>-cli</a:t>
            </a:r>
            <a:r>
              <a:rPr lang="zh-CN" altLang="en-US" dirty="0">
                <a:latin typeface="宋体" panose="02010600030101010101" pitchFamily="2" charset="-122"/>
              </a:rPr>
              <a:t>创建项目，这里不做过多的介绍，项目创建完成后，使用如下命令启动项目：</a:t>
            </a:r>
            <a:endParaRPr lang="zh-CN" altLang="en-US" dirty="0">
              <a:latin typeface="宋体" panose="02010600030101010101" pitchFamily="2" charset="-122"/>
            </a:endParaRPr>
          </a:p>
          <a:p>
            <a:pPr>
              <a:lnSpc>
                <a:spcPct val="200000"/>
              </a:lnSpc>
            </a:pPr>
            <a:r>
              <a:rPr lang="en-US" altLang="zh-CN" b="1" dirty="0">
                <a:solidFill>
                  <a:srgbClr val="FF0000"/>
                </a:solidFill>
                <a:latin typeface="宋体" panose="02010600030101010101" pitchFamily="2" charset="-122"/>
              </a:rPr>
              <a:t>cd client</a:t>
            </a:r>
            <a:endParaRPr lang="en-US" altLang="zh-CN" b="1" dirty="0">
              <a:solidFill>
                <a:srgbClr val="FF0000"/>
              </a:solidFill>
              <a:latin typeface="宋体" panose="02010600030101010101" pitchFamily="2" charset="-122"/>
            </a:endParaRPr>
          </a:p>
          <a:p>
            <a:pPr>
              <a:lnSpc>
                <a:spcPct val="200000"/>
              </a:lnSpc>
            </a:pPr>
            <a:r>
              <a:rPr lang="en-US" altLang="zh-CN" b="1" dirty="0" err="1">
                <a:solidFill>
                  <a:srgbClr val="FF0000"/>
                </a:solidFill>
                <a:latin typeface="宋体" panose="02010600030101010101" pitchFamily="2" charset="-122"/>
              </a:rPr>
              <a:t>npm</a:t>
            </a:r>
            <a:r>
              <a:rPr lang="en-US" altLang="zh-CN" b="1" dirty="0">
                <a:solidFill>
                  <a:srgbClr val="FF0000"/>
                </a:solidFill>
                <a:latin typeface="宋体" panose="02010600030101010101" pitchFamily="2" charset="-122"/>
              </a:rPr>
              <a:t> run serve</a:t>
            </a:r>
            <a:endParaRPr lang="en-US" altLang="zh-CN" b="1" dirty="0">
              <a:solidFill>
                <a:srgbClr val="FF0000"/>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2686" y="1034979"/>
            <a:ext cx="8214755" cy="923330"/>
          </a:xfrm>
          <a:prstGeom prst="rect">
            <a:avLst/>
          </a:prstGeom>
        </p:spPr>
        <p:txBody>
          <a:bodyPr wrap="square">
            <a:spAutoFit/>
          </a:bodyPr>
          <a:lstStyle/>
          <a:p>
            <a:pPr marL="342900" indent="-342900">
              <a:lnSpc>
                <a:spcPct val="150000"/>
              </a:lnSpc>
              <a:spcBef>
                <a:spcPct val="20000"/>
              </a:spcBef>
              <a:buFontTx/>
              <a:buChar char="•"/>
              <a:defRPr/>
            </a:pPr>
            <a:r>
              <a:rPr lang="zh-CN" altLang="en-US" b="1" dirty="0" smtClean="0">
                <a:solidFill>
                  <a:srgbClr val="0567A2"/>
                </a:solidFill>
              </a:rPr>
              <a:t>为了</a:t>
            </a:r>
            <a:r>
              <a:rPr lang="zh-CN" altLang="en-US" b="1" dirty="0">
                <a:solidFill>
                  <a:srgbClr val="0567A2"/>
                </a:solidFill>
              </a:rPr>
              <a:t>方便大家进行项目的搭建，下面介绍“</a:t>
            </a:r>
            <a:r>
              <a:rPr lang="en-US" altLang="zh-CN" b="1" dirty="0" err="1">
                <a:solidFill>
                  <a:srgbClr val="0567A2"/>
                </a:solidFill>
              </a:rPr>
              <a:t>MoreMall</a:t>
            </a:r>
            <a:r>
              <a:rPr lang="en-US" altLang="zh-CN" b="1" dirty="0">
                <a:solidFill>
                  <a:srgbClr val="0567A2"/>
                </a:solidFill>
              </a:rPr>
              <a:t>”</a:t>
            </a:r>
            <a:r>
              <a:rPr lang="zh-CN" altLang="en-US" b="1" dirty="0">
                <a:solidFill>
                  <a:srgbClr val="0567A2"/>
                </a:solidFill>
              </a:rPr>
              <a:t>网上商城的前端</a:t>
            </a:r>
            <a:r>
              <a:rPr lang="en-US" altLang="zh-CN" b="1" dirty="0">
                <a:solidFill>
                  <a:srgbClr val="0567A2"/>
                </a:solidFill>
              </a:rPr>
              <a:t>client</a:t>
            </a:r>
            <a:r>
              <a:rPr lang="zh-CN" altLang="en-US" b="1" dirty="0">
                <a:solidFill>
                  <a:srgbClr val="0567A2"/>
                </a:solidFill>
              </a:rPr>
              <a:t>目录结构，具体如下：</a:t>
            </a:r>
            <a:endParaRPr lang="zh-CN" altLang="zh-CN" b="1" dirty="0">
              <a:solidFill>
                <a:srgbClr val="0567A2"/>
              </a:solidFill>
            </a:endParaRPr>
          </a:p>
        </p:txBody>
      </p:sp>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目录结构</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 name="TextBox 39"/>
          <p:cNvSpPr txBox="1">
            <a:spLocks noChangeArrowheads="1"/>
          </p:cNvSpPr>
          <p:nvPr/>
        </p:nvSpPr>
        <p:spPr bwMode="auto">
          <a:xfrm>
            <a:off x="610103" y="1851778"/>
            <a:ext cx="7907338"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nSpc>
                <a:spcPct val="150000"/>
              </a:lnSpc>
            </a:pPr>
            <a:r>
              <a:rPr lang="en-US" altLang="zh-CN" dirty="0">
                <a:latin typeface="宋体" panose="02010600030101010101" pitchFamily="2" charset="-122"/>
              </a:rPr>
              <a:t>public</a:t>
            </a:r>
            <a:r>
              <a:rPr lang="zh-CN" altLang="zh-CN" dirty="0">
                <a:latin typeface="宋体" panose="02010600030101010101" pitchFamily="2" charset="-122"/>
              </a:rPr>
              <a:t>：存放公共文件；</a:t>
            </a:r>
            <a:endParaRPr lang="zh-CN" altLang="zh-CN" dirty="0">
              <a:latin typeface="宋体" panose="02010600030101010101" pitchFamily="2" charset="-122"/>
            </a:endParaRPr>
          </a:p>
          <a:p>
            <a:pPr lvl="0">
              <a:lnSpc>
                <a:spcPct val="150000"/>
              </a:lnSpc>
            </a:pPr>
            <a:r>
              <a:rPr lang="en-US" altLang="zh-CN" dirty="0" err="1">
                <a:latin typeface="宋体" panose="02010600030101010101" pitchFamily="2" charset="-122"/>
              </a:rPr>
              <a:t>src</a:t>
            </a:r>
            <a:r>
              <a:rPr lang="zh-CN" altLang="zh-CN" dirty="0">
                <a:latin typeface="宋体" panose="02010600030101010101" pitchFamily="2" charset="-122"/>
              </a:rPr>
              <a:t>：源代码目录，保存开发人员编写的项目代码；</a:t>
            </a:r>
            <a:endParaRPr lang="zh-CN" altLang="zh-CN" dirty="0">
              <a:latin typeface="宋体" panose="02010600030101010101" pitchFamily="2" charset="-122"/>
            </a:endParaRPr>
          </a:p>
          <a:p>
            <a:pPr lvl="0">
              <a:lnSpc>
                <a:spcPct val="150000"/>
              </a:lnSpc>
            </a:pPr>
            <a:r>
              <a:rPr lang="en-US" altLang="zh-CN" dirty="0" err="1">
                <a:latin typeface="宋体" panose="02010600030101010101" pitchFamily="2" charset="-122"/>
              </a:rPr>
              <a:t>src</a:t>
            </a:r>
            <a:r>
              <a:rPr lang="en-US" altLang="zh-CN" dirty="0">
                <a:latin typeface="宋体" panose="02010600030101010101" pitchFamily="2" charset="-122"/>
              </a:rPr>
              <a:t>/</a:t>
            </a:r>
            <a:r>
              <a:rPr lang="en-US" altLang="zh-CN" dirty="0" err="1">
                <a:latin typeface="宋体" panose="02010600030101010101" pitchFamily="2" charset="-122"/>
              </a:rPr>
              <a:t>api</a:t>
            </a:r>
            <a:r>
              <a:rPr lang="zh-CN" altLang="zh-CN" dirty="0">
                <a:latin typeface="宋体" panose="02010600030101010101" pitchFamily="2" charset="-122"/>
              </a:rPr>
              <a:t>：插件目录，存放</a:t>
            </a:r>
            <a:r>
              <a:rPr lang="en-US" altLang="zh-CN" dirty="0" err="1">
                <a:latin typeface="宋体" panose="02010600030101010101" pitchFamily="2" charset="-122"/>
              </a:rPr>
              <a:t>axios</a:t>
            </a:r>
            <a:r>
              <a:rPr lang="zh-CN" altLang="zh-CN" dirty="0">
                <a:latin typeface="宋体" panose="02010600030101010101" pitchFamily="2" charset="-122"/>
              </a:rPr>
              <a:t>配置以及相关接口文件；</a:t>
            </a:r>
            <a:endParaRPr lang="zh-CN" altLang="zh-CN" dirty="0">
              <a:latin typeface="宋体" panose="02010600030101010101" pitchFamily="2" charset="-122"/>
            </a:endParaRPr>
          </a:p>
          <a:p>
            <a:pPr lvl="0">
              <a:lnSpc>
                <a:spcPct val="150000"/>
              </a:lnSpc>
            </a:pPr>
            <a:r>
              <a:rPr lang="en-US" altLang="zh-CN" dirty="0" err="1">
                <a:latin typeface="宋体" panose="02010600030101010101" pitchFamily="2" charset="-122"/>
              </a:rPr>
              <a:t>src</a:t>
            </a:r>
            <a:r>
              <a:rPr lang="en-US" altLang="zh-CN" dirty="0">
                <a:latin typeface="宋体" panose="02010600030101010101" pitchFamily="2" charset="-122"/>
              </a:rPr>
              <a:t>/assets</a:t>
            </a:r>
            <a:r>
              <a:rPr lang="zh-CN" altLang="zh-CN" dirty="0">
                <a:latin typeface="宋体" panose="02010600030101010101" pitchFamily="2" charset="-122"/>
              </a:rPr>
              <a:t>：资源文件目录，如图片，</a:t>
            </a:r>
            <a:r>
              <a:rPr lang="en-US" altLang="zh-CN" dirty="0" err="1">
                <a:latin typeface="宋体" panose="02010600030101010101" pitchFamily="2" charset="-122"/>
              </a:rPr>
              <a:t>css</a:t>
            </a:r>
            <a:r>
              <a:rPr lang="zh-CN" altLang="zh-CN" dirty="0">
                <a:latin typeface="宋体" panose="02010600030101010101" pitchFamily="2" charset="-122"/>
              </a:rPr>
              <a:t>等；</a:t>
            </a:r>
            <a:endParaRPr lang="zh-CN" altLang="zh-CN" dirty="0">
              <a:latin typeface="宋体" panose="02010600030101010101" pitchFamily="2" charset="-122"/>
            </a:endParaRPr>
          </a:p>
          <a:p>
            <a:pPr lvl="0">
              <a:lnSpc>
                <a:spcPct val="150000"/>
              </a:lnSpc>
            </a:pPr>
            <a:r>
              <a:rPr lang="en-US" altLang="zh-CN" dirty="0" err="1">
                <a:latin typeface="宋体" panose="02010600030101010101" pitchFamily="2" charset="-122"/>
              </a:rPr>
              <a:t>src</a:t>
            </a:r>
            <a:r>
              <a:rPr lang="en-US" altLang="zh-CN" dirty="0">
                <a:latin typeface="宋体" panose="02010600030101010101" pitchFamily="2" charset="-122"/>
              </a:rPr>
              <a:t>/components</a:t>
            </a:r>
            <a:r>
              <a:rPr lang="zh-CN" altLang="zh-CN" dirty="0">
                <a:latin typeface="宋体" panose="02010600030101010101" pitchFamily="2" charset="-122"/>
              </a:rPr>
              <a:t>：组件文件目录；</a:t>
            </a:r>
            <a:endParaRPr lang="zh-CN" altLang="zh-CN" dirty="0">
              <a:latin typeface="宋体" panose="02010600030101010101" pitchFamily="2" charset="-122"/>
            </a:endParaRPr>
          </a:p>
          <a:p>
            <a:pPr lvl="0">
              <a:lnSpc>
                <a:spcPct val="150000"/>
              </a:lnSpc>
            </a:pPr>
            <a:r>
              <a:rPr lang="en-US" altLang="zh-CN" dirty="0" err="1">
                <a:latin typeface="宋体" panose="02010600030101010101" pitchFamily="2" charset="-122"/>
              </a:rPr>
              <a:t>src</a:t>
            </a:r>
            <a:r>
              <a:rPr lang="en-US" altLang="zh-CN" dirty="0">
                <a:latin typeface="宋体" panose="02010600030101010101" pitchFamily="2" charset="-122"/>
              </a:rPr>
              <a:t>/</a:t>
            </a:r>
            <a:r>
              <a:rPr lang="en-US" altLang="zh-CN" dirty="0" err="1">
                <a:latin typeface="宋体" panose="02010600030101010101" pitchFamily="2" charset="-122"/>
              </a:rPr>
              <a:t>config</a:t>
            </a:r>
            <a:r>
              <a:rPr lang="zh-CN" altLang="zh-CN" dirty="0">
                <a:latin typeface="宋体" panose="02010600030101010101" pitchFamily="2" charset="-122"/>
              </a:rPr>
              <a:t>：配置文件；</a:t>
            </a:r>
            <a:endParaRPr lang="zh-CN" altLang="zh-CN" dirty="0">
              <a:latin typeface="宋体" panose="02010600030101010101" pitchFamily="2" charset="-122"/>
            </a:endParaRPr>
          </a:p>
          <a:p>
            <a:pPr lvl="0">
              <a:lnSpc>
                <a:spcPct val="150000"/>
              </a:lnSpc>
            </a:pPr>
            <a:r>
              <a:rPr lang="en-US" altLang="zh-CN" dirty="0" err="1">
                <a:latin typeface="宋体" panose="02010600030101010101" pitchFamily="2" charset="-122"/>
              </a:rPr>
              <a:t>src</a:t>
            </a:r>
            <a:r>
              <a:rPr lang="en-US" altLang="zh-CN" dirty="0">
                <a:latin typeface="宋体" panose="02010600030101010101" pitchFamily="2" charset="-122"/>
              </a:rPr>
              <a:t>/views</a:t>
            </a:r>
            <a:r>
              <a:rPr lang="zh-CN" altLang="zh-CN" dirty="0">
                <a:latin typeface="宋体" panose="02010600030101010101" pitchFamily="2" charset="-122"/>
              </a:rPr>
              <a:t>：页面文件目录；</a:t>
            </a:r>
            <a:endParaRPr lang="zh-CN" altLang="zh-CN" dirty="0">
              <a:latin typeface="宋体" panose="02010600030101010101" pitchFamily="2" charset="-122"/>
            </a:endParaRPr>
          </a:p>
          <a:p>
            <a:pPr lvl="0">
              <a:lnSpc>
                <a:spcPct val="150000"/>
              </a:lnSpc>
            </a:pPr>
            <a:r>
              <a:rPr lang="en-US" altLang="zh-CN" dirty="0" err="1">
                <a:latin typeface="宋体" panose="02010600030101010101" pitchFamily="2" charset="-122"/>
              </a:rPr>
              <a:t>src</a:t>
            </a:r>
            <a:r>
              <a:rPr lang="en-US" altLang="zh-CN" dirty="0">
                <a:latin typeface="宋体" panose="02010600030101010101" pitchFamily="2" charset="-122"/>
              </a:rPr>
              <a:t>/</a:t>
            </a:r>
            <a:r>
              <a:rPr lang="en-US" altLang="zh-CN" dirty="0" err="1">
                <a:latin typeface="宋体" panose="02010600030101010101" pitchFamily="2" charset="-122"/>
              </a:rPr>
              <a:t>App.vue</a:t>
            </a:r>
            <a:r>
              <a:rPr lang="zh-CN" altLang="zh-CN" dirty="0">
                <a:latin typeface="宋体" panose="02010600030101010101" pitchFamily="2" charset="-122"/>
              </a:rPr>
              <a:t>：项目入口根文件；</a:t>
            </a:r>
            <a:endParaRPr lang="zh-CN" altLang="zh-CN" dirty="0">
              <a:latin typeface="宋体" panose="02010600030101010101" pitchFamily="2" charset="-122"/>
            </a:endParaRPr>
          </a:p>
          <a:p>
            <a:pPr lvl="0">
              <a:lnSpc>
                <a:spcPct val="150000"/>
              </a:lnSpc>
            </a:pPr>
            <a:r>
              <a:rPr lang="en-US" altLang="zh-CN" dirty="0" err="1">
                <a:latin typeface="宋体" panose="02010600030101010101" pitchFamily="2" charset="-122"/>
              </a:rPr>
              <a:t>src</a:t>
            </a:r>
            <a:r>
              <a:rPr lang="en-US" altLang="zh-CN" dirty="0">
                <a:latin typeface="宋体" panose="02010600030101010101" pitchFamily="2" charset="-122"/>
              </a:rPr>
              <a:t>/main.js</a:t>
            </a:r>
            <a:r>
              <a:rPr lang="zh-CN" altLang="zh-CN" dirty="0">
                <a:latin typeface="宋体" panose="02010600030101010101" pitchFamily="2" charset="-122"/>
              </a:rPr>
              <a:t>：项目入口文件</a:t>
            </a:r>
            <a:r>
              <a:rPr lang="en-US" altLang="zh-CN" dirty="0">
                <a:latin typeface="宋体" panose="02010600030101010101" pitchFamily="2" charset="-122"/>
              </a:rPr>
              <a:t>;</a:t>
            </a:r>
            <a:endParaRPr lang="zh-CN" altLang="zh-CN" dirty="0">
              <a:latin typeface="宋体" panose="02010600030101010101" pitchFamily="2" charset="-122"/>
            </a:endParaRPr>
          </a:p>
          <a:p>
            <a:pPr lvl="0">
              <a:lnSpc>
                <a:spcPct val="150000"/>
              </a:lnSpc>
            </a:pPr>
            <a:r>
              <a:rPr lang="en-US" altLang="zh-CN" dirty="0" err="1">
                <a:latin typeface="宋体" panose="02010600030101010101" pitchFamily="2" charset="-122"/>
              </a:rPr>
              <a:t>src</a:t>
            </a:r>
            <a:r>
              <a:rPr lang="en-US" altLang="zh-CN" dirty="0">
                <a:latin typeface="宋体" panose="02010600030101010101" pitchFamily="2" charset="-122"/>
              </a:rPr>
              <a:t>/router.js</a:t>
            </a:r>
            <a:r>
              <a:rPr lang="zh-CN" altLang="zh-CN" dirty="0">
                <a:latin typeface="宋体" panose="02010600030101010101" pitchFamily="2" charset="-122"/>
              </a:rPr>
              <a:t>：路由文件；</a:t>
            </a:r>
            <a:endParaRPr lang="zh-CN" altLang="zh-CN" dirty="0">
              <a:latin typeface="宋体" panose="02010600030101010101" pitchFamily="2" charset="-122"/>
            </a:endParaRPr>
          </a:p>
          <a:p>
            <a:pPr lvl="0">
              <a:lnSpc>
                <a:spcPct val="150000"/>
              </a:lnSpc>
            </a:pPr>
            <a:r>
              <a:rPr lang="en-US" altLang="zh-CN" dirty="0" err="1">
                <a:latin typeface="宋体" panose="02010600030101010101" pitchFamily="2" charset="-122"/>
              </a:rPr>
              <a:t>src</a:t>
            </a:r>
            <a:r>
              <a:rPr lang="en-US" altLang="zh-CN" dirty="0">
                <a:latin typeface="宋体" panose="02010600030101010101" pitchFamily="2" charset="-122"/>
              </a:rPr>
              <a:t>/store.js</a:t>
            </a:r>
            <a:r>
              <a:rPr lang="zh-CN" altLang="zh-CN" dirty="0">
                <a:latin typeface="宋体" panose="02010600030101010101" pitchFamily="2" charset="-122"/>
              </a:rPr>
              <a:t>：数据状态存储文件。</a:t>
            </a:r>
            <a:endParaRPr lang="zh-CN" altLang="zh-CN" dirty="0">
              <a:latin typeface="宋体" panose="02010600030101010101" pitchFamily="2" charset="-122"/>
            </a:endParaRPr>
          </a:p>
          <a:p>
            <a:pPr>
              <a:lnSpc>
                <a:spcPct val="150000"/>
              </a:lnSpc>
            </a:pPr>
            <a:endParaRPr lang="en-US" altLang="zh-CN"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2686" y="1034979"/>
            <a:ext cx="8214755" cy="923330"/>
          </a:xfrm>
          <a:prstGeom prst="rect">
            <a:avLst/>
          </a:prstGeom>
        </p:spPr>
        <p:txBody>
          <a:bodyPr wrap="square">
            <a:spAutoFit/>
          </a:bodyPr>
          <a:lstStyle/>
          <a:p>
            <a:pPr marL="342900" indent="-342900">
              <a:lnSpc>
                <a:spcPct val="150000"/>
              </a:lnSpc>
              <a:spcBef>
                <a:spcPct val="20000"/>
              </a:spcBef>
              <a:buFontTx/>
              <a:buChar char="•"/>
              <a:defRPr/>
            </a:pPr>
            <a:r>
              <a:rPr lang="zh-CN" altLang="en-US" b="1" dirty="0" smtClean="0">
                <a:solidFill>
                  <a:srgbClr val="0567A2"/>
                </a:solidFill>
              </a:rPr>
              <a:t>为了</a:t>
            </a:r>
            <a:r>
              <a:rPr lang="zh-CN" altLang="en-US" b="1" dirty="0">
                <a:solidFill>
                  <a:srgbClr val="0567A2"/>
                </a:solidFill>
              </a:rPr>
              <a:t>方便大家进行项目的搭建，下面介绍“</a:t>
            </a:r>
            <a:r>
              <a:rPr lang="en-US" altLang="zh-CN" b="1" dirty="0" err="1">
                <a:solidFill>
                  <a:srgbClr val="0567A2"/>
                </a:solidFill>
              </a:rPr>
              <a:t>MoreMall</a:t>
            </a:r>
            <a:r>
              <a:rPr lang="en-US" altLang="zh-CN" b="1" dirty="0">
                <a:solidFill>
                  <a:srgbClr val="0567A2"/>
                </a:solidFill>
              </a:rPr>
              <a:t>”</a:t>
            </a:r>
            <a:r>
              <a:rPr lang="zh-CN" altLang="en-US" b="1" dirty="0">
                <a:solidFill>
                  <a:srgbClr val="0567A2"/>
                </a:solidFill>
              </a:rPr>
              <a:t>网上商城的前端</a:t>
            </a:r>
            <a:r>
              <a:rPr lang="en-US" altLang="zh-CN" b="1" dirty="0">
                <a:solidFill>
                  <a:srgbClr val="0567A2"/>
                </a:solidFill>
              </a:rPr>
              <a:t>client</a:t>
            </a:r>
            <a:r>
              <a:rPr lang="zh-CN" altLang="en-US" b="1" dirty="0">
                <a:solidFill>
                  <a:srgbClr val="0567A2"/>
                </a:solidFill>
              </a:rPr>
              <a:t>目录结构，具体如下：</a:t>
            </a:r>
            <a:endParaRPr lang="zh-CN" altLang="zh-CN" b="1" dirty="0">
              <a:solidFill>
                <a:srgbClr val="0567A2"/>
              </a:solidFill>
            </a:endParaRPr>
          </a:p>
        </p:txBody>
      </p:sp>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目录结构</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2564969" y="1958309"/>
            <a:ext cx="3556699" cy="409598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noChangeArrowheads="1"/>
          </p:cNvSpPr>
          <p:nvPr>
            <p:ph type="title"/>
          </p:nvPr>
        </p:nvSpPr>
        <p:spPr bwMode="auto">
          <a:xfrm>
            <a:off x="482892" y="226503"/>
            <a:ext cx="4716082" cy="729499"/>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ormAutofit/>
          </a:bodyPr>
          <a:lstStyle/>
          <a:p>
            <a:pPr marL="571500" indent="-571500" algn="ctr" fontAlgn="base">
              <a:spcBef>
                <a:spcPct val="0"/>
              </a:spcBef>
              <a:spcAft>
                <a:spcPct val="0"/>
              </a:spcAft>
              <a:buFont typeface="Wingdings" panose="05000000000000000000" pitchFamily="2" charset="2"/>
              <a:buNone/>
            </a:pPr>
            <a:r>
              <a:rPr lang="zh-CN" altLang="en-US" sz="3600" b="1"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学习</a:t>
            </a:r>
            <a:r>
              <a:rPr lang="zh-CN" altLang="en-US" sz="3600" b="1">
                <a:solidFill>
                  <a:srgbClr val="0567A2"/>
                </a:solidFill>
                <a:latin typeface="微软雅黑" panose="020B0503020204020204" pitchFamily="34" charset="-122"/>
                <a:ea typeface="微软雅黑" panose="020B0503020204020204" pitchFamily="34" charset="-122"/>
                <a:sym typeface="宋体" panose="02010600030101010101" pitchFamily="2" charset="-122"/>
              </a:rPr>
              <a:t>目标</a:t>
            </a:r>
            <a:endParaRPr lang="zh-CN" altLang="en-US" sz="3600" b="1">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cxnSp>
        <p:nvCxnSpPr>
          <p:cNvPr id="44" name="Elbow Connector 106"/>
          <p:cNvCxnSpPr>
            <a:cxnSpLocks noChangeShapeType="1"/>
          </p:cNvCxnSpPr>
          <p:nvPr/>
        </p:nvCxnSpPr>
        <p:spPr bwMode="auto">
          <a:xfrm>
            <a:off x="2899172" y="2687241"/>
            <a:ext cx="903684" cy="695325"/>
          </a:xfrm>
          <a:prstGeom prst="bentConnector3">
            <a:avLst>
              <a:gd name="adj1" fmla="val 50000"/>
            </a:avLst>
          </a:prstGeom>
          <a:noFill/>
          <a:ln w="12700">
            <a:solidFill>
              <a:srgbClr val="ADBACA"/>
            </a:solidFill>
            <a:miter lim="800000"/>
            <a:headEnd type="triangle" w="med" len="med"/>
            <a:tailEnd type="oval" w="med" len="med"/>
          </a:ln>
          <a:extLst>
            <a:ext uri="{909E8E84-426E-40DD-AFC4-6F175D3DCCD1}">
              <a14:hiddenFill xmlns:a14="http://schemas.microsoft.com/office/drawing/2010/main">
                <a:noFill/>
              </a14:hiddenFill>
            </a:ext>
          </a:extLst>
        </p:spPr>
      </p:cxnSp>
      <p:cxnSp>
        <p:nvCxnSpPr>
          <p:cNvPr id="45" name="Elbow Connector 107"/>
          <p:cNvCxnSpPr>
            <a:cxnSpLocks noChangeShapeType="1"/>
          </p:cNvCxnSpPr>
          <p:nvPr/>
        </p:nvCxnSpPr>
        <p:spPr bwMode="auto">
          <a:xfrm flipV="1">
            <a:off x="2899172" y="4198144"/>
            <a:ext cx="903684" cy="695325"/>
          </a:xfrm>
          <a:prstGeom prst="bentConnector3">
            <a:avLst>
              <a:gd name="adj1" fmla="val 50000"/>
            </a:avLst>
          </a:prstGeom>
          <a:noFill/>
          <a:ln w="12700">
            <a:solidFill>
              <a:srgbClr val="ADBACA"/>
            </a:solidFill>
            <a:miter lim="800000"/>
            <a:headEnd type="triangle" w="med" len="med"/>
            <a:tailEnd type="oval" w="med" len="med"/>
          </a:ln>
          <a:extLst>
            <a:ext uri="{909E8E84-426E-40DD-AFC4-6F175D3DCCD1}">
              <a14:hiddenFill xmlns:a14="http://schemas.microsoft.com/office/drawing/2010/main">
                <a:noFill/>
              </a14:hiddenFill>
            </a:ext>
          </a:extLst>
        </p:spPr>
      </p:cxnSp>
      <p:cxnSp>
        <p:nvCxnSpPr>
          <p:cNvPr id="47" name="Elbow Connector 45"/>
          <p:cNvCxnSpPr>
            <a:cxnSpLocks noChangeShapeType="1"/>
          </p:cNvCxnSpPr>
          <p:nvPr/>
        </p:nvCxnSpPr>
        <p:spPr bwMode="auto">
          <a:xfrm flipH="1">
            <a:off x="5313760" y="2687241"/>
            <a:ext cx="922734" cy="695325"/>
          </a:xfrm>
          <a:prstGeom prst="bentConnector3">
            <a:avLst>
              <a:gd name="adj1" fmla="val 50000"/>
            </a:avLst>
          </a:prstGeom>
          <a:noFill/>
          <a:ln w="12700">
            <a:solidFill>
              <a:srgbClr val="ADBACA"/>
            </a:solidFill>
            <a:miter lim="800000"/>
            <a:headEnd type="triangle" w="med" len="med"/>
            <a:tailEnd type="oval" w="med" len="med"/>
          </a:ln>
          <a:extLst>
            <a:ext uri="{909E8E84-426E-40DD-AFC4-6F175D3DCCD1}">
              <a14:hiddenFill xmlns:a14="http://schemas.microsoft.com/office/drawing/2010/main">
                <a:noFill/>
              </a14:hiddenFill>
            </a:ext>
          </a:extLst>
        </p:spPr>
      </p:cxnSp>
      <p:cxnSp>
        <p:nvCxnSpPr>
          <p:cNvPr id="48" name="Elbow Connector 46"/>
          <p:cNvCxnSpPr>
            <a:cxnSpLocks noChangeShapeType="1"/>
          </p:cNvCxnSpPr>
          <p:nvPr/>
        </p:nvCxnSpPr>
        <p:spPr bwMode="auto">
          <a:xfrm flipH="1" flipV="1">
            <a:off x="5313760" y="4198144"/>
            <a:ext cx="922734" cy="695325"/>
          </a:xfrm>
          <a:prstGeom prst="bentConnector3">
            <a:avLst>
              <a:gd name="adj1" fmla="val 50000"/>
            </a:avLst>
          </a:prstGeom>
          <a:noFill/>
          <a:ln w="12700">
            <a:solidFill>
              <a:srgbClr val="ADBACA"/>
            </a:solidFill>
            <a:miter lim="800000"/>
            <a:headEnd type="triangle" w="med" len="med"/>
            <a:tailEnd type="oval" w="med" len="med"/>
          </a:ln>
          <a:extLst>
            <a:ext uri="{909E8E84-426E-40DD-AFC4-6F175D3DCCD1}">
              <a14:hiddenFill xmlns:a14="http://schemas.microsoft.com/office/drawing/2010/main">
                <a:noFill/>
              </a14:hiddenFill>
            </a:ext>
          </a:extLst>
        </p:spPr>
      </p:cxnSp>
      <p:sp>
        <p:nvSpPr>
          <p:cNvPr id="50" name="Freeform 54@|5FFC:14657585|FBC:16777215|LFC:11765543|LBC:16777215"/>
          <p:cNvSpPr/>
          <p:nvPr/>
        </p:nvSpPr>
        <p:spPr bwMode="auto">
          <a:xfrm>
            <a:off x="3908822" y="3165872"/>
            <a:ext cx="1308497" cy="1308497"/>
          </a:xfrm>
          <a:custGeom>
            <a:avLst/>
            <a:gdLst>
              <a:gd name="T0" fmla="*/ 0 w 661361"/>
              <a:gd name="T1" fmla="*/ 872332 h 661361"/>
              <a:gd name="T2" fmla="*/ 255502 w 661361"/>
              <a:gd name="T3" fmla="*/ 255500 h 661361"/>
              <a:gd name="T4" fmla="*/ 872335 w 661361"/>
              <a:gd name="T5" fmla="*/ 0 h 661361"/>
              <a:gd name="T6" fmla="*/ 1489168 w 661361"/>
              <a:gd name="T7" fmla="*/ 255502 h 661361"/>
              <a:gd name="T8" fmla="*/ 1744667 w 661361"/>
              <a:gd name="T9" fmla="*/ 872335 h 661361"/>
              <a:gd name="T10" fmla="*/ 1489168 w 661361"/>
              <a:gd name="T11" fmla="*/ 1489168 h 661361"/>
              <a:gd name="T12" fmla="*/ 872335 w 661361"/>
              <a:gd name="T13" fmla="*/ 1744667 h 661361"/>
              <a:gd name="T14" fmla="*/ 255502 w 661361"/>
              <a:gd name="T15" fmla="*/ 1489168 h 661361"/>
              <a:gd name="T16" fmla="*/ 3 w 661361"/>
              <a:gd name="T17" fmla="*/ 872335 h 661361"/>
              <a:gd name="T18" fmla="*/ 0 w 661361"/>
              <a:gd name="T19" fmla="*/ 872332 h 6613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1">
              <a:lumMod val="50000"/>
            </a:schemeClr>
          </a:solidFill>
          <a:ln>
            <a:noFill/>
          </a:ln>
        </p:spPr>
        <p:txBody>
          <a:bodyPr lIns="106172" tIns="106172" rIns="106172" bIns="106172" anchor="ctr"/>
          <a:lstStyle/>
          <a:p>
            <a:endParaRPr lang="zh-CN" altLang="en-US" sz="1350"/>
          </a:p>
        </p:txBody>
      </p:sp>
      <p:sp>
        <p:nvSpPr>
          <p:cNvPr id="51" name="Freeform 9"/>
          <p:cNvSpPr>
            <a:spLocks noEditPoints="1"/>
          </p:cNvSpPr>
          <p:nvPr/>
        </p:nvSpPr>
        <p:spPr bwMode="auto">
          <a:xfrm>
            <a:off x="4234458" y="3382566"/>
            <a:ext cx="677184" cy="721349"/>
          </a:xfrm>
          <a:custGeom>
            <a:avLst/>
            <a:gdLst>
              <a:gd name="T0" fmla="*/ 2147483647 w 243"/>
              <a:gd name="T1" fmla="*/ 2147483647 h 269"/>
              <a:gd name="T2" fmla="*/ 2147483647 w 243"/>
              <a:gd name="T3" fmla="*/ 2147483647 h 269"/>
              <a:gd name="T4" fmla="*/ 2147483647 w 243"/>
              <a:gd name="T5" fmla="*/ 2147483647 h 269"/>
              <a:gd name="T6" fmla="*/ 2147483647 w 243"/>
              <a:gd name="T7" fmla="*/ 2147483647 h 269"/>
              <a:gd name="T8" fmla="*/ 2147483647 w 243"/>
              <a:gd name="T9" fmla="*/ 2147483647 h 269"/>
              <a:gd name="T10" fmla="*/ 2147483647 w 243"/>
              <a:gd name="T11" fmla="*/ 2147483647 h 269"/>
              <a:gd name="T12" fmla="*/ 2147483647 w 243"/>
              <a:gd name="T13" fmla="*/ 2147483647 h 269"/>
              <a:gd name="T14" fmla="*/ 2147483647 w 243"/>
              <a:gd name="T15" fmla="*/ 2147483647 h 269"/>
              <a:gd name="T16" fmla="*/ 2147483647 w 243"/>
              <a:gd name="T17" fmla="*/ 2147483647 h 269"/>
              <a:gd name="T18" fmla="*/ 2147483647 w 243"/>
              <a:gd name="T19" fmla="*/ 2147483647 h 269"/>
              <a:gd name="T20" fmla="*/ 2147483647 w 243"/>
              <a:gd name="T21" fmla="*/ 2147483647 h 269"/>
              <a:gd name="T22" fmla="*/ 2147483647 w 243"/>
              <a:gd name="T23" fmla="*/ 2147483647 h 269"/>
              <a:gd name="T24" fmla="*/ 2147483647 w 243"/>
              <a:gd name="T25" fmla="*/ 0 h 269"/>
              <a:gd name="T26" fmla="*/ 2147483647 w 243"/>
              <a:gd name="T27" fmla="*/ 2147483647 h 269"/>
              <a:gd name="T28" fmla="*/ 2147483647 w 243"/>
              <a:gd name="T29" fmla="*/ 2147483647 h 269"/>
              <a:gd name="T30" fmla="*/ 2147483647 w 243"/>
              <a:gd name="T31" fmla="*/ 2147483647 h 269"/>
              <a:gd name="T32" fmla="*/ 2147483647 w 243"/>
              <a:gd name="T33" fmla="*/ 2147483647 h 269"/>
              <a:gd name="T34" fmla="*/ 2147483647 w 243"/>
              <a:gd name="T35" fmla="*/ 2147483647 h 269"/>
              <a:gd name="T36" fmla="*/ 2147483647 w 243"/>
              <a:gd name="T37" fmla="*/ 2147483647 h 269"/>
              <a:gd name="T38" fmla="*/ 2147483647 w 243"/>
              <a:gd name="T39" fmla="*/ 2147483647 h 269"/>
              <a:gd name="T40" fmla="*/ 2147483647 w 243"/>
              <a:gd name="T41" fmla="*/ 2147483647 h 269"/>
              <a:gd name="T42" fmla="*/ 2147483647 w 243"/>
              <a:gd name="T43" fmla="*/ 2147483647 h 269"/>
              <a:gd name="T44" fmla="*/ 2147483647 w 243"/>
              <a:gd name="T45" fmla="*/ 2147483647 h 269"/>
              <a:gd name="T46" fmla="*/ 2147483647 w 243"/>
              <a:gd name="T47" fmla="*/ 2147483647 h 269"/>
              <a:gd name="T48" fmla="*/ 2147483647 w 243"/>
              <a:gd name="T49" fmla="*/ 2147483647 h 269"/>
              <a:gd name="T50" fmla="*/ 2147483647 w 243"/>
              <a:gd name="T51" fmla="*/ 2147483647 h 269"/>
              <a:gd name="T52" fmla="*/ 2147483647 w 243"/>
              <a:gd name="T53" fmla="*/ 2147483647 h 269"/>
              <a:gd name="T54" fmla="*/ 2147483647 w 243"/>
              <a:gd name="T55" fmla="*/ 2147483647 h 269"/>
              <a:gd name="T56" fmla="*/ 2147483647 w 243"/>
              <a:gd name="T57" fmla="*/ 2147483647 h 269"/>
              <a:gd name="T58" fmla="*/ 2147483647 w 243"/>
              <a:gd name="T59" fmla="*/ 2147483647 h 269"/>
              <a:gd name="T60" fmla="*/ 2147483647 w 243"/>
              <a:gd name="T61" fmla="*/ 2147483647 h 269"/>
              <a:gd name="T62" fmla="*/ 2147483647 w 243"/>
              <a:gd name="T63" fmla="*/ 2147483647 h 269"/>
              <a:gd name="T64" fmla="*/ 2147483647 w 243"/>
              <a:gd name="T65" fmla="*/ 2147483647 h 269"/>
              <a:gd name="T66" fmla="*/ 2147483647 w 243"/>
              <a:gd name="T67" fmla="*/ 2147483647 h 269"/>
              <a:gd name="T68" fmla="*/ 2147483647 w 243"/>
              <a:gd name="T69" fmla="*/ 2147483647 h 269"/>
              <a:gd name="T70" fmla="*/ 2147483647 w 243"/>
              <a:gd name="T71" fmla="*/ 2147483647 h 269"/>
              <a:gd name="T72" fmla="*/ 2147483647 w 243"/>
              <a:gd name="T73" fmla="*/ 2147483647 h 269"/>
              <a:gd name="T74" fmla="*/ 2147483647 w 243"/>
              <a:gd name="T75" fmla="*/ 2147483647 h 269"/>
              <a:gd name="T76" fmla="*/ 2147483647 w 243"/>
              <a:gd name="T77" fmla="*/ 2147483647 h 269"/>
              <a:gd name="T78" fmla="*/ 2147483647 w 243"/>
              <a:gd name="T79" fmla="*/ 2147483647 h 269"/>
              <a:gd name="T80" fmla="*/ 2147483647 w 243"/>
              <a:gd name="T81" fmla="*/ 2147483647 h 269"/>
              <a:gd name="T82" fmla="*/ 2147483647 w 243"/>
              <a:gd name="T83" fmla="*/ 2147483647 h 269"/>
              <a:gd name="T84" fmla="*/ 2147483647 w 243"/>
              <a:gd name="T85" fmla="*/ 2147483647 h 269"/>
              <a:gd name="T86" fmla="*/ 2147483647 w 243"/>
              <a:gd name="T87" fmla="*/ 2147483647 h 269"/>
              <a:gd name="T88" fmla="*/ 2147483647 w 243"/>
              <a:gd name="T89" fmla="*/ 2147483647 h 269"/>
              <a:gd name="T90" fmla="*/ 2147483647 w 243"/>
              <a:gd name="T91" fmla="*/ 2147483647 h 26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lIns="68579" tIns="34289" rIns="68579" bIns="34289"/>
          <a:lstStyle/>
          <a:p>
            <a:pPr defTabSz="685800">
              <a:defRPr/>
            </a:pPr>
            <a:endParaRPr lang="zh-CN" altLang="en-US" sz="1350" kern="0">
              <a:solidFill>
                <a:sysClr val="windowText" lastClr="000000"/>
              </a:solidFill>
            </a:endParaRPr>
          </a:p>
        </p:txBody>
      </p:sp>
      <p:grpSp>
        <p:nvGrpSpPr>
          <p:cNvPr id="52" name="组合 51"/>
          <p:cNvGrpSpPr/>
          <p:nvPr/>
        </p:nvGrpSpPr>
        <p:grpSpPr>
          <a:xfrm>
            <a:off x="992765" y="2333765"/>
            <a:ext cx="1811158" cy="508388"/>
            <a:chOff x="1323686" y="1968686"/>
            <a:chExt cx="2414877" cy="677850"/>
          </a:xfrm>
        </p:grpSpPr>
        <p:grpSp>
          <p:nvGrpSpPr>
            <p:cNvPr id="54" name="组合 53"/>
            <p:cNvGrpSpPr/>
            <p:nvPr/>
          </p:nvGrpSpPr>
          <p:grpSpPr>
            <a:xfrm>
              <a:off x="1323686" y="2296195"/>
              <a:ext cx="344200" cy="350341"/>
              <a:chOff x="6216255" y="1599011"/>
              <a:chExt cx="253603" cy="271463"/>
            </a:xfrm>
          </p:grpSpPr>
          <p:sp>
            <p:nvSpPr>
              <p:cNvPr id="57" name="Freeform 158"/>
              <p:cNvSpPr>
                <a:spLocks noEditPoints="1"/>
              </p:cNvSpPr>
              <p:nvPr/>
            </p:nvSpPr>
            <p:spPr bwMode="auto">
              <a:xfrm>
                <a:off x="6237686" y="1599011"/>
                <a:ext cx="215503" cy="154781"/>
              </a:xfrm>
              <a:custGeom>
                <a:avLst/>
                <a:gdLst>
                  <a:gd name="T0" fmla="*/ 2147483647 w 91"/>
                  <a:gd name="T1" fmla="*/ 0 h 65"/>
                  <a:gd name="T2" fmla="*/ 2147483647 w 91"/>
                  <a:gd name="T3" fmla="*/ 0 h 65"/>
                  <a:gd name="T4" fmla="*/ 0 w 91"/>
                  <a:gd name="T5" fmla="*/ 2147483647 h 65"/>
                  <a:gd name="T6" fmla="*/ 0 w 91"/>
                  <a:gd name="T7" fmla="*/ 2147483647 h 65"/>
                  <a:gd name="T8" fmla="*/ 2147483647 w 91"/>
                  <a:gd name="T9" fmla="*/ 2147483647 h 65"/>
                  <a:gd name="T10" fmla="*/ 2147483647 w 91"/>
                  <a:gd name="T11" fmla="*/ 2147483647 h 65"/>
                  <a:gd name="T12" fmla="*/ 2147483647 w 91"/>
                  <a:gd name="T13" fmla="*/ 2147483647 h 65"/>
                  <a:gd name="T14" fmla="*/ 2147483647 w 91"/>
                  <a:gd name="T15" fmla="*/ 2147483647 h 65"/>
                  <a:gd name="T16" fmla="*/ 2147483647 w 91"/>
                  <a:gd name="T17" fmla="*/ 0 h 65"/>
                  <a:gd name="T18" fmla="*/ 2147483647 w 91"/>
                  <a:gd name="T19" fmla="*/ 2147483647 h 65"/>
                  <a:gd name="T20" fmla="*/ 2147483647 w 91"/>
                  <a:gd name="T21" fmla="*/ 2147483647 h 65"/>
                  <a:gd name="T22" fmla="*/ 2147483647 w 91"/>
                  <a:gd name="T23" fmla="*/ 2147483647 h 65"/>
                  <a:gd name="T24" fmla="*/ 2147483647 w 91"/>
                  <a:gd name="T25" fmla="*/ 2147483647 h 65"/>
                  <a:gd name="T26" fmla="*/ 2147483647 w 91"/>
                  <a:gd name="T27" fmla="*/ 2147483647 h 65"/>
                  <a:gd name="T28" fmla="*/ 2147483647 w 91"/>
                  <a:gd name="T29" fmla="*/ 2147483647 h 65"/>
                  <a:gd name="T30" fmla="*/ 2147483647 w 91"/>
                  <a:gd name="T31" fmla="*/ 2147483647 h 65"/>
                  <a:gd name="T32" fmla="*/ 2147483647 w 91"/>
                  <a:gd name="T33" fmla="*/ 2147483647 h 65"/>
                  <a:gd name="T34" fmla="*/ 2147483647 w 91"/>
                  <a:gd name="T35" fmla="*/ 2147483647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51434" tIns="25717" rIns="51434" bIns="25717"/>
              <a:lstStyle/>
              <a:p>
                <a:pPr defTabSz="514350" eaLnBrk="0" fontAlgn="base" hangingPunct="0">
                  <a:spcBef>
                    <a:spcPct val="0"/>
                  </a:spcBef>
                  <a:spcAft>
                    <a:spcPct val="0"/>
                  </a:spcAft>
                  <a:defRPr/>
                </a:pPr>
                <a:endParaRPr lang="zh-CN" altLang="en-US" sz="1350" kern="0">
                  <a:solidFill>
                    <a:srgbClr val="000000"/>
                  </a:solidFill>
                  <a:latin typeface="Calibri" panose="020F0502020204030204" pitchFamily="34" charset="0"/>
                  <a:ea typeface="宋体" panose="02010600030101010101" pitchFamily="2" charset="-122"/>
                </a:endParaRPr>
              </a:p>
            </p:txBody>
          </p:sp>
          <p:sp>
            <p:nvSpPr>
              <p:cNvPr id="58" name="Freeform 159"/>
              <p:cNvSpPr/>
              <p:nvPr/>
            </p:nvSpPr>
            <p:spPr bwMode="auto">
              <a:xfrm>
                <a:off x="6216255" y="1865711"/>
                <a:ext cx="253603" cy="4763"/>
              </a:xfrm>
              <a:custGeom>
                <a:avLst/>
                <a:gdLst>
                  <a:gd name="T0" fmla="*/ 2147483647 w 107"/>
                  <a:gd name="T1" fmla="*/ 2147483647 h 2"/>
                  <a:gd name="T2" fmla="*/ 2147483647 w 107"/>
                  <a:gd name="T3" fmla="*/ 2147483647 h 2"/>
                  <a:gd name="T4" fmla="*/ 2147483647 w 107"/>
                  <a:gd name="T5" fmla="*/ 2147483647 h 2"/>
                  <a:gd name="T6" fmla="*/ 0 w 107"/>
                  <a:gd name="T7" fmla="*/ 2147483647 h 2"/>
                  <a:gd name="T8" fmla="*/ 0 w 107"/>
                  <a:gd name="T9" fmla="*/ 2147483647 h 2"/>
                  <a:gd name="T10" fmla="*/ 2147483647 w 107"/>
                  <a:gd name="T11" fmla="*/ 0 h 2"/>
                  <a:gd name="T12" fmla="*/ 2147483647 w 107"/>
                  <a:gd name="T13" fmla="*/ 0 h 2"/>
                  <a:gd name="T14" fmla="*/ 2147483647 w 107"/>
                  <a:gd name="T15" fmla="*/ 2147483647 h 2"/>
                  <a:gd name="T16" fmla="*/ 2147483647 w 107"/>
                  <a:gd name="T17" fmla="*/ 2147483647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51434" tIns="25717" rIns="51434" bIns="25717"/>
              <a:lstStyle/>
              <a:p>
                <a:pPr defTabSz="514350" eaLnBrk="0" fontAlgn="base" hangingPunct="0">
                  <a:spcBef>
                    <a:spcPct val="0"/>
                  </a:spcBef>
                  <a:spcAft>
                    <a:spcPct val="0"/>
                  </a:spcAft>
                  <a:defRPr/>
                </a:pPr>
                <a:endParaRPr lang="zh-CN" altLang="en-US" sz="1350" kern="0">
                  <a:solidFill>
                    <a:srgbClr val="000000"/>
                  </a:solidFill>
                  <a:latin typeface="Calibri" panose="020F0502020204030204" pitchFamily="34" charset="0"/>
                  <a:ea typeface="宋体" panose="02010600030101010101" pitchFamily="2" charset="-122"/>
                </a:endParaRPr>
              </a:p>
            </p:txBody>
          </p:sp>
          <p:sp>
            <p:nvSpPr>
              <p:cNvPr id="59" name="Freeform 160"/>
              <p:cNvSpPr/>
              <p:nvPr/>
            </p:nvSpPr>
            <p:spPr bwMode="auto">
              <a:xfrm>
                <a:off x="6256735" y="1615679"/>
                <a:ext cx="84534" cy="76200"/>
              </a:xfrm>
              <a:custGeom>
                <a:avLst/>
                <a:gdLst>
                  <a:gd name="T0" fmla="*/ 0 w 36"/>
                  <a:gd name="T1" fmla="*/ 2147483647 h 32"/>
                  <a:gd name="T2" fmla="*/ 0 w 36"/>
                  <a:gd name="T3" fmla="*/ 2147483647 h 32"/>
                  <a:gd name="T4" fmla="*/ 2147483647 w 36"/>
                  <a:gd name="T5" fmla="*/ 2147483647 h 32"/>
                  <a:gd name="T6" fmla="*/ 2147483647 w 36"/>
                  <a:gd name="T7" fmla="*/ 2147483647 h 32"/>
                  <a:gd name="T8" fmla="*/ 0 w 36"/>
                  <a:gd name="T9" fmla="*/ 2147483647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51434" tIns="25717" rIns="51434" bIns="25717"/>
              <a:lstStyle/>
              <a:p>
                <a:pPr defTabSz="514350" eaLnBrk="0" fontAlgn="base" hangingPunct="0">
                  <a:spcBef>
                    <a:spcPct val="0"/>
                  </a:spcBef>
                  <a:spcAft>
                    <a:spcPct val="0"/>
                  </a:spcAft>
                  <a:defRPr/>
                </a:pPr>
                <a:endParaRPr lang="zh-CN" altLang="en-US" sz="1350" kern="0">
                  <a:solidFill>
                    <a:srgbClr val="000000"/>
                  </a:solidFill>
                  <a:latin typeface="Calibri" panose="020F0502020204030204" pitchFamily="34" charset="0"/>
                  <a:ea typeface="宋体" panose="02010600030101010101" pitchFamily="2" charset="-122"/>
                </a:endParaRPr>
              </a:p>
            </p:txBody>
          </p:sp>
          <p:sp>
            <p:nvSpPr>
              <p:cNvPr id="60" name="Freeform 161"/>
              <p:cNvSpPr/>
              <p:nvPr/>
            </p:nvSpPr>
            <p:spPr bwMode="auto">
              <a:xfrm>
                <a:off x="6348414" y="1660922"/>
                <a:ext cx="88106" cy="76200"/>
              </a:xfrm>
              <a:custGeom>
                <a:avLst/>
                <a:gdLst>
                  <a:gd name="T0" fmla="*/ 2147483647 w 37"/>
                  <a:gd name="T1" fmla="*/ 0 h 32"/>
                  <a:gd name="T2" fmla="*/ 2147483647 w 37"/>
                  <a:gd name="T3" fmla="*/ 2147483647 h 32"/>
                  <a:gd name="T4" fmla="*/ 0 w 37"/>
                  <a:gd name="T5" fmla="*/ 2147483647 h 32"/>
                  <a:gd name="T6" fmla="*/ 2147483647 w 37"/>
                  <a:gd name="T7" fmla="*/ 2147483647 h 32"/>
                  <a:gd name="T8" fmla="*/ 2147483647 w 37"/>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51434" tIns="25717" rIns="51434" bIns="25717"/>
              <a:lstStyle/>
              <a:p>
                <a:pPr defTabSz="514350" eaLnBrk="0" fontAlgn="base" hangingPunct="0">
                  <a:spcBef>
                    <a:spcPct val="0"/>
                  </a:spcBef>
                  <a:spcAft>
                    <a:spcPct val="0"/>
                  </a:spcAft>
                  <a:defRPr/>
                </a:pPr>
                <a:endParaRPr lang="zh-CN" altLang="en-US" sz="1350" kern="0">
                  <a:solidFill>
                    <a:srgbClr val="000000"/>
                  </a:solidFill>
                  <a:latin typeface="Calibri" panose="020F0502020204030204" pitchFamily="34" charset="0"/>
                  <a:ea typeface="宋体" panose="02010600030101010101" pitchFamily="2" charset="-122"/>
                </a:endParaRPr>
              </a:p>
            </p:txBody>
          </p:sp>
        </p:grpSp>
        <p:sp>
          <p:nvSpPr>
            <p:cNvPr id="55" name="矩形 54"/>
            <p:cNvSpPr/>
            <p:nvPr/>
          </p:nvSpPr>
          <p:spPr>
            <a:xfrm>
              <a:off x="1680807" y="1968686"/>
              <a:ext cx="2057756" cy="338554"/>
            </a:xfrm>
            <a:prstGeom prst="rect">
              <a:avLst/>
            </a:prstGeom>
          </p:spPr>
          <p:txBody>
            <a:bodyPr wrap="square">
              <a:spAutoFit/>
            </a:bodyPr>
            <a:lstStyle/>
            <a:p>
              <a:pPr lvl="0">
                <a:spcBef>
                  <a:spcPct val="20000"/>
                </a:spcBef>
              </a:pPr>
              <a:r>
                <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rPr>
                <a:t>组件简介</a:t>
              </a:r>
              <a:endPar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6" name="组合 65"/>
          <p:cNvGrpSpPr/>
          <p:nvPr/>
        </p:nvGrpSpPr>
        <p:grpSpPr>
          <a:xfrm>
            <a:off x="694135" y="4400550"/>
            <a:ext cx="2109788" cy="872729"/>
            <a:chOff x="925513" y="4724400"/>
            <a:chExt cx="2813050" cy="1163638"/>
          </a:xfrm>
        </p:grpSpPr>
        <p:sp>
          <p:nvSpPr>
            <p:cNvPr id="67" name="Rounded Rectangle 94"/>
            <p:cNvSpPr>
              <a:spLocks noChangeArrowheads="1"/>
            </p:cNvSpPr>
            <p:nvPr/>
          </p:nvSpPr>
          <p:spPr bwMode="auto">
            <a:xfrm>
              <a:off x="925513" y="4724400"/>
              <a:ext cx="2813050" cy="1163638"/>
            </a:xfrm>
            <a:prstGeom prst="roundRect">
              <a:avLst>
                <a:gd name="adj" fmla="val 10134"/>
              </a:avLst>
            </a:prstGeom>
            <a:solidFill>
              <a:srgbClr val="767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029970"/>
              <a:endParaRPr lang="en-US"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矩形 68"/>
            <p:cNvSpPr/>
            <p:nvPr/>
          </p:nvSpPr>
          <p:spPr>
            <a:xfrm>
              <a:off x="1039090" y="4877584"/>
              <a:ext cx="2699473" cy="615553"/>
            </a:xfrm>
            <a:prstGeom prst="rect">
              <a:avLst/>
            </a:prstGeom>
          </p:spPr>
          <p:txBody>
            <a:bodyPr wrap="square">
              <a:spAutoFit/>
            </a:bodyPr>
            <a:lstStyle/>
            <a:p>
              <a:pPr lvl="0" algn="ctr" defTabSz="1029970">
                <a:spcBef>
                  <a:spcPct val="20000"/>
                </a:spcBef>
              </a:pPr>
              <a:r>
                <a:rPr lang="zh-CN" altLang="en-US" sz="2400" dirty="0">
                  <a:solidFill>
                    <a:srgbClr val="FFFFFF"/>
                  </a:solidFill>
                  <a:latin typeface="Arial" panose="020B0604020202020204" pitchFamily="34" charset="0"/>
                  <a:ea typeface="微软雅黑" panose="020B0503020204020204" pitchFamily="34" charset="-122"/>
                  <a:sym typeface="Arial" panose="020B0604020202020204" pitchFamily="34" charset="0"/>
                </a:rPr>
                <a:t>组件库的创建</a:t>
              </a:r>
              <a:endParaRPr lang="en-US" altLang="zh-CN" sz="2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0" name="组合 69"/>
          <p:cNvGrpSpPr/>
          <p:nvPr/>
        </p:nvGrpSpPr>
        <p:grpSpPr>
          <a:xfrm>
            <a:off x="6321367" y="4389124"/>
            <a:ext cx="2350995" cy="1616635"/>
            <a:chOff x="8428488" y="4724400"/>
            <a:chExt cx="2814187" cy="1665422"/>
          </a:xfrm>
        </p:grpSpPr>
        <p:sp>
          <p:nvSpPr>
            <p:cNvPr id="71" name="Rounded Rectangle 35"/>
            <p:cNvSpPr>
              <a:spLocks noChangeArrowheads="1"/>
            </p:cNvSpPr>
            <p:nvPr/>
          </p:nvSpPr>
          <p:spPr bwMode="auto">
            <a:xfrm>
              <a:off x="8429625" y="4724400"/>
              <a:ext cx="2813050" cy="1163638"/>
            </a:xfrm>
            <a:prstGeom prst="roundRect">
              <a:avLst>
                <a:gd name="adj" fmla="val 10134"/>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029970"/>
              <a:endParaRPr lang="en-US"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矩形 72"/>
            <p:cNvSpPr/>
            <p:nvPr/>
          </p:nvSpPr>
          <p:spPr>
            <a:xfrm>
              <a:off x="8428488" y="4789385"/>
              <a:ext cx="2666095" cy="1600437"/>
            </a:xfrm>
            <a:prstGeom prst="rect">
              <a:avLst/>
            </a:prstGeom>
          </p:spPr>
          <p:txBody>
            <a:bodyPr wrap="square">
              <a:spAutoFit/>
            </a:bodyPr>
            <a:lstStyle/>
            <a:p>
              <a:pPr lvl="0" algn="ctr">
                <a:spcBef>
                  <a:spcPct val="20000"/>
                </a:spcBef>
              </a:pPr>
              <a:r>
                <a:rPr lang="zh-CN" altLang="en-US" sz="2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基于</a:t>
              </a: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Promise</a:t>
              </a: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的</a:t>
              </a:r>
              <a:r>
                <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rPr>
                <a:t>HTTP</a:t>
              </a: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库</a:t>
              </a:r>
              <a:r>
                <a:rPr lang="en-US" altLang="zh-CN" sz="2400" dirty="0" err="1">
                  <a:solidFill>
                    <a:schemeClr val="bg1"/>
                  </a:solidFill>
                  <a:latin typeface="Arial" panose="020B0604020202020204" pitchFamily="34" charset="0"/>
                  <a:ea typeface="微软雅黑" panose="020B0503020204020204" pitchFamily="34" charset="-122"/>
                  <a:sym typeface="Arial" panose="020B0604020202020204" pitchFamily="34" charset="0"/>
                </a:rPr>
                <a:t>axios</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组合 77"/>
          <p:cNvGrpSpPr/>
          <p:nvPr/>
        </p:nvGrpSpPr>
        <p:grpSpPr>
          <a:xfrm>
            <a:off x="6209248" y="2209592"/>
            <a:ext cx="2222760" cy="913419"/>
            <a:chOff x="8278996" y="1803122"/>
            <a:chExt cx="2963679" cy="1217891"/>
          </a:xfrm>
        </p:grpSpPr>
        <p:sp>
          <p:nvSpPr>
            <p:cNvPr id="79" name="Rounded Rectangle 29"/>
            <p:cNvSpPr>
              <a:spLocks noChangeArrowheads="1"/>
            </p:cNvSpPr>
            <p:nvPr/>
          </p:nvSpPr>
          <p:spPr bwMode="auto">
            <a:xfrm>
              <a:off x="8429625" y="1857375"/>
              <a:ext cx="2813050" cy="1163638"/>
            </a:xfrm>
            <a:prstGeom prst="roundRect">
              <a:avLst>
                <a:gd name="adj" fmla="val 10134"/>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029970"/>
              <a:endParaRPr lang="en-US"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矩形 80"/>
            <p:cNvSpPr/>
            <p:nvPr/>
          </p:nvSpPr>
          <p:spPr>
            <a:xfrm>
              <a:off x="8278996" y="1803122"/>
              <a:ext cx="2763076" cy="1107995"/>
            </a:xfrm>
            <a:prstGeom prst="rect">
              <a:avLst/>
            </a:prstGeom>
          </p:spPr>
          <p:txBody>
            <a:bodyPr wrap="square">
              <a:spAutoFit/>
            </a:bodyPr>
            <a:lstStyle/>
            <a:p>
              <a:pPr lvl="0" algn="ctr">
                <a:spcBef>
                  <a:spcPct val="20000"/>
                </a:spcBef>
              </a:pPr>
              <a:r>
                <a:rPr lang="en-US" altLang="zh-CN" sz="2400" dirty="0" err="1" smtClean="0">
                  <a:solidFill>
                    <a:schemeClr val="bg1"/>
                  </a:solidFill>
                  <a:latin typeface="Arial" panose="020B0604020202020204" pitchFamily="34" charset="0"/>
                  <a:ea typeface="微软雅黑" panose="020B0503020204020204" pitchFamily="34" charset="-122"/>
                  <a:sym typeface="Arial" panose="020B0604020202020204" pitchFamily="34" charset="0"/>
                </a:rPr>
                <a:t>vue</a:t>
              </a:r>
              <a:r>
                <a:rPr lang="en-US" altLang="zh-CN" sz="2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-router</a:t>
              </a: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插件</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0" name="Rounded Rectangle 91"/>
          <p:cNvSpPr>
            <a:spLocks noChangeArrowheads="1"/>
          </p:cNvSpPr>
          <p:nvPr/>
        </p:nvSpPr>
        <p:spPr bwMode="auto">
          <a:xfrm>
            <a:off x="653899" y="2083821"/>
            <a:ext cx="2109788" cy="872728"/>
          </a:xfrm>
          <a:prstGeom prst="roundRect">
            <a:avLst>
              <a:gd name="adj" fmla="val 10134"/>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029970"/>
            <a:r>
              <a:rPr lang="en-US" altLang="zh-CN" sz="2400" dirty="0" smtClean="0">
                <a:solidFill>
                  <a:srgbClr val="FFFFFF"/>
                </a:solidFill>
                <a:latin typeface="Arial" panose="020B0604020202020204" pitchFamily="34" charset="0"/>
                <a:ea typeface="微软雅黑" panose="020B0503020204020204" pitchFamily="34" charset="-122"/>
                <a:sym typeface="Arial" panose="020B0604020202020204" pitchFamily="34" charset="0"/>
              </a:rPr>
              <a:t>Vue.js</a:t>
            </a:r>
            <a:r>
              <a:rPr lang="zh-CN" altLang="en-US" sz="2400" dirty="0">
                <a:solidFill>
                  <a:srgbClr val="FFFFFF"/>
                </a:solidFill>
                <a:latin typeface="Arial" panose="020B0604020202020204" pitchFamily="34" charset="0"/>
                <a:ea typeface="微软雅黑" panose="020B0503020204020204" pitchFamily="34" charset="-122"/>
                <a:sym typeface="Arial" panose="020B0604020202020204" pitchFamily="34" charset="0"/>
              </a:rPr>
              <a:t>项目的搭建</a:t>
            </a:r>
            <a:endParaRPr lang="en-US" altLang="zh-CN" sz="2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750" fill="hold"/>
                                        <p:tgtEl>
                                          <p:spTgt spid="50"/>
                                        </p:tgtEl>
                                        <p:attrNameLst>
                                          <p:attrName>ppt_w</p:attrName>
                                        </p:attrNameLst>
                                      </p:cBhvr>
                                      <p:tavLst>
                                        <p:tav tm="0">
                                          <p:val>
                                            <p:fltVal val="0"/>
                                          </p:val>
                                        </p:tav>
                                        <p:tav tm="100000">
                                          <p:val>
                                            <p:strVal val="#ppt_w"/>
                                          </p:val>
                                        </p:tav>
                                      </p:tavLst>
                                    </p:anim>
                                    <p:anim calcmode="lin" valueType="num">
                                      <p:cBhvr>
                                        <p:cTn id="8" dur="750" fill="hold"/>
                                        <p:tgtEl>
                                          <p:spTgt spid="50"/>
                                        </p:tgtEl>
                                        <p:attrNameLst>
                                          <p:attrName>ppt_h</p:attrName>
                                        </p:attrNameLst>
                                      </p:cBhvr>
                                      <p:tavLst>
                                        <p:tav tm="0">
                                          <p:val>
                                            <p:fltVal val="0"/>
                                          </p:val>
                                        </p:tav>
                                        <p:tav tm="100000">
                                          <p:val>
                                            <p:strVal val="#ppt_h"/>
                                          </p:val>
                                        </p:tav>
                                      </p:tavLst>
                                    </p:anim>
                                    <p:animEffect transition="in" filter="fade">
                                      <p:cBhvr>
                                        <p:cTn id="9" dur="750"/>
                                        <p:tgtEl>
                                          <p:spTgt spid="50"/>
                                        </p:tgtEl>
                                      </p:cBhvr>
                                    </p:animEffect>
                                  </p:childTnLst>
                                </p:cTn>
                              </p:par>
                              <p:par>
                                <p:cTn id="10" presetID="1" presetClass="entr" presetSubtype="0" fill="hold" grpId="0" nodeType="withEffect">
                                  <p:stCondLst>
                                    <p:cond delay="0"/>
                                  </p:stCondLst>
                                  <p:childTnLst>
                                    <p:set>
                                      <p:cBhvr>
                                        <p:cTn id="11" dur="1" fill="hold">
                                          <p:stCondLst>
                                            <p:cond delay="249"/>
                                          </p:stCondLst>
                                        </p:cTn>
                                        <p:tgtEl>
                                          <p:spTgt spid="51"/>
                                        </p:tgtEl>
                                        <p:attrNameLst>
                                          <p:attrName>style.visibility</p:attrName>
                                        </p:attrNameLst>
                                      </p:cBhvr>
                                      <p:to>
                                        <p:strVal val="visible"/>
                                      </p:to>
                                    </p:set>
                                  </p:childTnLst>
                                </p:cTn>
                              </p:par>
                            </p:childTnLst>
                          </p:cTn>
                        </p:par>
                        <p:par>
                          <p:cTn id="12" fill="hold">
                            <p:stCondLst>
                              <p:cond delay="1000"/>
                            </p:stCondLst>
                            <p:childTnLst>
                              <p:par>
                                <p:cTn id="13" presetID="35" presetClass="emph" presetSubtype="0" repeatCount="4000" fill="hold" grpId="1" nodeType="afterEffect">
                                  <p:stCondLst>
                                    <p:cond delay="0"/>
                                  </p:stCondLst>
                                  <p:childTnLst>
                                    <p:anim calcmode="discrete" valueType="str">
                                      <p:cBhvr>
                                        <p:cTn id="14" dur="250" fill="hold"/>
                                        <p:tgtEl>
                                          <p:spTgt spid="51"/>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right)">
                                      <p:cBhvr>
                                        <p:cTn id="18" dur="500"/>
                                        <p:tgtEl>
                                          <p:spTgt spid="44"/>
                                        </p:tgtEl>
                                      </p:cBhvr>
                                    </p:animEffect>
                                  </p:childTnLst>
                                </p:cTn>
                              </p:par>
                              <p:par>
                                <p:cTn id="19" presetID="22" presetClass="entr" presetSubtype="2"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par>
                                <p:cTn id="22" presetID="22" presetClass="entr" presetSubtype="8"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500"/>
                                        <p:tgtEl>
                                          <p:spTgt spid="47"/>
                                        </p:tgtEl>
                                      </p:cBhvr>
                                    </p:animEffect>
                                  </p:childTnLst>
                                </p:cTn>
                              </p:par>
                              <p:par>
                                <p:cTn id="25" presetID="22" presetClass="entr" presetSubtype="8"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par>
                          <p:cTn id="28" fill="hold">
                            <p:stCondLst>
                              <p:cond delay="2000"/>
                            </p:stCondLst>
                            <p:childTnLst>
                              <p:par>
                                <p:cTn id="29" presetID="22" presetClass="entr" presetSubtype="2"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par>
                                <p:cTn id="32" presetID="22" presetClass="entr" presetSubtype="8" fill="hold"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wipe(left)">
                                      <p:cBhvr>
                                        <p:cTn id="34" dur="500"/>
                                        <p:tgtEl>
                                          <p:spTgt spid="78"/>
                                        </p:tgtEl>
                                      </p:cBhvr>
                                    </p:animEffect>
                                  </p:childTnLst>
                                </p:cTn>
                              </p:par>
                            </p:childTnLst>
                          </p:cTn>
                        </p:par>
                        <p:par>
                          <p:cTn id="35" fill="hold">
                            <p:stCondLst>
                              <p:cond delay="2500"/>
                            </p:stCondLst>
                            <p:childTnLst>
                              <p:par>
                                <p:cTn id="36" presetID="22" presetClass="entr" presetSubtype="2" fill="hold" nodeType="after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wipe(right)">
                                      <p:cBhvr>
                                        <p:cTn id="38" dur="500"/>
                                        <p:tgtEl>
                                          <p:spTgt spid="66"/>
                                        </p:tgtEl>
                                      </p:cBhvr>
                                    </p:animEffect>
                                  </p:childTnLst>
                                </p:cTn>
                              </p:par>
                              <p:par>
                                <p:cTn id="39" presetID="22" presetClass="entr" presetSubtype="8"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wipe(left)">
                                      <p:cBhvr>
                                        <p:cTn id="4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7350" y="312819"/>
            <a:ext cx="4716082" cy="618016"/>
          </a:xfrm>
        </p:spPr>
        <p:txBody>
          <a:bodyPr/>
          <a:lstStyle/>
          <a:p>
            <a:r>
              <a:rPr lang="zh-CN" altLang="en-US" dirty="0" smtClean="0"/>
              <a:t>学习目标</a:t>
            </a:r>
            <a:endParaRPr lang="zh-CN" altLang="en-US" dirty="0"/>
          </a:p>
        </p:txBody>
      </p:sp>
      <p:sp>
        <p:nvSpPr>
          <p:cNvPr id="3" name="文本框 2"/>
          <p:cNvSpPr txBox="1"/>
          <p:nvPr/>
        </p:nvSpPr>
        <p:spPr>
          <a:xfrm>
            <a:off x="2895764" y="2503507"/>
            <a:ext cx="2634394" cy="438592"/>
          </a:xfrm>
          <a:prstGeom prst="rect">
            <a:avLst/>
          </a:prstGeom>
          <a:noFill/>
        </p:spPr>
        <p:txBody>
          <a:bodyPr wrap="none" lIns="68589" tIns="34295" rIns="68589" bIns="34295"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en-US" altLang="zh-CN" sz="2400" dirty="0" smtClean="0">
                <a:solidFill>
                  <a:srgbClr val="414455"/>
                </a:solidFill>
              </a:rPr>
              <a:t>8.3 </a:t>
            </a:r>
            <a:r>
              <a:rPr lang="zh-CN" altLang="en-US" sz="2400" dirty="0" smtClean="0">
                <a:solidFill>
                  <a:srgbClr val="414455"/>
                </a:solidFill>
              </a:rPr>
              <a:t>前端页面开发</a:t>
            </a:r>
            <a:r>
              <a:rPr lang="en-US" altLang="zh-CN" sz="2400" dirty="0" smtClean="0">
                <a:solidFill>
                  <a:srgbClr val="414455"/>
                </a:solidFill>
              </a:rPr>
              <a:t> </a:t>
            </a:r>
            <a:endParaRPr lang="zh-CN" altLang="en-US" sz="2400" dirty="0">
              <a:solidFill>
                <a:srgbClr val="414455"/>
              </a:solidFill>
            </a:endParaRPr>
          </a:p>
        </p:txBody>
      </p:sp>
      <p:grpSp>
        <p:nvGrpSpPr>
          <p:cNvPr id="6" name="组合 5"/>
          <p:cNvGrpSpPr/>
          <p:nvPr/>
        </p:nvGrpSpPr>
        <p:grpSpPr>
          <a:xfrm>
            <a:off x="967707" y="1373695"/>
            <a:ext cx="1855130" cy="1855130"/>
            <a:chOff x="2884264" y="3028364"/>
            <a:chExt cx="798675" cy="798675"/>
          </a:xfrm>
        </p:grpSpPr>
        <p:grpSp>
          <p:nvGrpSpPr>
            <p:cNvPr id="7" name="组合 6"/>
            <p:cNvGrpSpPr/>
            <p:nvPr/>
          </p:nvGrpSpPr>
          <p:grpSpPr>
            <a:xfrm>
              <a:off x="2884264" y="3028364"/>
              <a:ext cx="798675" cy="798675"/>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41300" dist="228600" dir="78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椭圆 8"/>
            <p:cNvSpPr/>
            <p:nvPr/>
          </p:nvSpPr>
          <p:spPr>
            <a:xfrm>
              <a:off x="2892599" y="3138954"/>
              <a:ext cx="764108" cy="579934"/>
            </a:xfrm>
            <a:prstGeom prst="ellipse">
              <a:avLst/>
            </a:pr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prstClr val="white"/>
                  </a:solidFill>
                </a:rPr>
                <a:t>Vue.js</a:t>
              </a:r>
              <a:endParaRPr lang="zh-CN" altLang="en-US" sz="2800" b="1" dirty="0">
                <a:solidFill>
                  <a:prstClr val="white"/>
                </a:solidFill>
              </a:endParaRPr>
            </a:p>
          </p:txBody>
        </p:sp>
      </p:grpSp>
      <p:sp>
        <p:nvSpPr>
          <p:cNvPr id="15" name="椭圆 14"/>
          <p:cNvSpPr/>
          <p:nvPr/>
        </p:nvSpPr>
        <p:spPr>
          <a:xfrm>
            <a:off x="3101006" y="4016907"/>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7" name="TextBox 26"/>
          <p:cNvSpPr txBox="1"/>
          <p:nvPr/>
        </p:nvSpPr>
        <p:spPr>
          <a:xfrm>
            <a:off x="3474621" y="3499958"/>
            <a:ext cx="1723549"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商</a:t>
            </a:r>
            <a:r>
              <a:rPr lang="zh-CN" altLang="en-US" sz="2000" dirty="0">
                <a:solidFill>
                  <a:srgbClr val="414455"/>
                </a:solidFill>
                <a:latin typeface="微软雅黑" panose="020B0503020204020204" pitchFamily="34" charset="-122"/>
                <a:ea typeface="微软雅黑" panose="020B0503020204020204" pitchFamily="34" charset="-122"/>
              </a:rPr>
              <a:t>城首页开发</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18" name="TextBox 27"/>
          <p:cNvSpPr txBox="1"/>
          <p:nvPr/>
        </p:nvSpPr>
        <p:spPr>
          <a:xfrm>
            <a:off x="3474621" y="3953795"/>
            <a:ext cx="1980029"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商品</a:t>
            </a:r>
            <a:r>
              <a:rPr lang="zh-CN" altLang="en-US" sz="2000" dirty="0">
                <a:solidFill>
                  <a:srgbClr val="414455"/>
                </a:solidFill>
                <a:latin typeface="微软雅黑" panose="020B0503020204020204" pitchFamily="34" charset="-122"/>
                <a:ea typeface="微软雅黑" panose="020B0503020204020204" pitchFamily="34" charset="-122"/>
              </a:rPr>
              <a:t>分类页开发</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5" name="椭圆 24"/>
          <p:cNvSpPr/>
          <p:nvPr/>
        </p:nvSpPr>
        <p:spPr>
          <a:xfrm>
            <a:off x="3087150" y="3553945"/>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3" name="椭圆 12"/>
          <p:cNvSpPr/>
          <p:nvPr/>
        </p:nvSpPr>
        <p:spPr>
          <a:xfrm>
            <a:off x="3099397" y="4467688"/>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4" name="TextBox 27"/>
          <p:cNvSpPr txBox="1"/>
          <p:nvPr/>
        </p:nvSpPr>
        <p:spPr>
          <a:xfrm>
            <a:off x="3473012" y="4423826"/>
            <a:ext cx="1980029"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商品详情</a:t>
            </a:r>
            <a:r>
              <a:rPr lang="zh-CN" altLang="en-US" sz="2000" dirty="0">
                <a:solidFill>
                  <a:srgbClr val="414455"/>
                </a:solidFill>
                <a:latin typeface="微软雅黑" panose="020B0503020204020204" pitchFamily="34" charset="-122"/>
                <a:ea typeface="微软雅黑" panose="020B0503020204020204" pitchFamily="34" charset="-122"/>
              </a:rPr>
              <a:t>页开发</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16" name="椭圆 15"/>
          <p:cNvSpPr/>
          <p:nvPr/>
        </p:nvSpPr>
        <p:spPr>
          <a:xfrm>
            <a:off x="3107416" y="4918474"/>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9" name="TextBox 27"/>
          <p:cNvSpPr txBox="1"/>
          <p:nvPr/>
        </p:nvSpPr>
        <p:spPr>
          <a:xfrm>
            <a:off x="3481031" y="4874612"/>
            <a:ext cx="1723549"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购物车</a:t>
            </a:r>
            <a:r>
              <a:rPr lang="zh-CN" altLang="en-US" sz="2000" dirty="0">
                <a:solidFill>
                  <a:srgbClr val="414455"/>
                </a:solidFill>
                <a:latin typeface="微软雅黑" panose="020B0503020204020204" pitchFamily="34" charset="-122"/>
                <a:ea typeface="微软雅黑" panose="020B0503020204020204" pitchFamily="34" charset="-122"/>
              </a:rPr>
              <a:t>页开发</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0" name="椭圆 19"/>
          <p:cNvSpPr/>
          <p:nvPr/>
        </p:nvSpPr>
        <p:spPr>
          <a:xfrm>
            <a:off x="3105812" y="5321131"/>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21" name="TextBox 27"/>
          <p:cNvSpPr txBox="1"/>
          <p:nvPr/>
        </p:nvSpPr>
        <p:spPr>
          <a:xfrm>
            <a:off x="3479427" y="5277269"/>
            <a:ext cx="1980029"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确认订单</a:t>
            </a:r>
            <a:r>
              <a:rPr lang="zh-CN" altLang="en-US" sz="2000" dirty="0">
                <a:solidFill>
                  <a:srgbClr val="414455"/>
                </a:solidFill>
                <a:latin typeface="微软雅黑" panose="020B0503020204020204" pitchFamily="34" charset="-122"/>
                <a:ea typeface="微软雅黑" panose="020B0503020204020204" pitchFamily="34" charset="-122"/>
              </a:rPr>
              <a:t>页开发</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2" name="椭圆 21"/>
          <p:cNvSpPr/>
          <p:nvPr/>
        </p:nvSpPr>
        <p:spPr>
          <a:xfrm>
            <a:off x="3113833" y="5743041"/>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23" name="TextBox 27"/>
          <p:cNvSpPr txBox="1"/>
          <p:nvPr/>
        </p:nvSpPr>
        <p:spPr>
          <a:xfrm>
            <a:off x="3487448" y="5699179"/>
            <a:ext cx="1980029" cy="400110"/>
          </a:xfrm>
          <a:prstGeom prst="rect">
            <a:avLst/>
          </a:prstGeom>
          <a:noFill/>
        </p:spPr>
        <p:txBody>
          <a:bodyPr wrap="none" rtlCol="0">
            <a:spAutoFit/>
          </a:bodyPr>
          <a:lstStyle/>
          <a:p>
            <a:r>
              <a:rPr lang="zh-CN" altLang="en-US" sz="2000" dirty="0">
                <a:solidFill>
                  <a:srgbClr val="414455"/>
                </a:solidFill>
                <a:latin typeface="微软雅黑" panose="020B0503020204020204" pitchFamily="34" charset="-122"/>
                <a:ea typeface="微软雅黑" panose="020B0503020204020204" pitchFamily="34" charset="-122"/>
              </a:rPr>
              <a:t>个人订单页开发</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4" name="TextBox 26"/>
          <p:cNvSpPr txBox="1"/>
          <p:nvPr/>
        </p:nvSpPr>
        <p:spPr>
          <a:xfrm>
            <a:off x="3463392" y="3065211"/>
            <a:ext cx="1723549"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公共组件开发</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6" name="椭圆 25"/>
          <p:cNvSpPr/>
          <p:nvPr/>
        </p:nvSpPr>
        <p:spPr>
          <a:xfrm>
            <a:off x="3075921" y="3119198"/>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 fill="hold"/>
                                        <p:tgtEl>
                                          <p:spTgt spid="6"/>
                                        </p:tgtEl>
                                        <p:attrNameLst>
                                          <p:attrName>ppt_w</p:attrName>
                                        </p:attrNameLst>
                                      </p:cBhvr>
                                      <p:tavLst>
                                        <p:tav tm="0">
                                          <p:val>
                                            <p:fltVal val="0"/>
                                          </p:val>
                                        </p:tav>
                                        <p:tav tm="100000">
                                          <p:val>
                                            <p:strVal val="#ppt_w"/>
                                          </p:val>
                                        </p:tav>
                                      </p:tavLst>
                                    </p:anim>
                                    <p:anim calcmode="lin" valueType="num">
                                      <p:cBhvr>
                                        <p:cTn id="15" dur="100" fill="hold"/>
                                        <p:tgtEl>
                                          <p:spTgt spid="6"/>
                                        </p:tgtEl>
                                        <p:attrNameLst>
                                          <p:attrName>ppt_h</p:attrName>
                                        </p:attrNameLst>
                                      </p:cBhvr>
                                      <p:tavLst>
                                        <p:tav tm="0">
                                          <p:val>
                                            <p:fltVal val="0"/>
                                          </p:val>
                                        </p:tav>
                                        <p:tav tm="100000">
                                          <p:val>
                                            <p:strVal val="#ppt_h"/>
                                          </p:val>
                                        </p:tav>
                                      </p:tavLst>
                                    </p:anim>
                                    <p:animEffect transition="in" filter="fade">
                                      <p:cBhvr>
                                        <p:cTn id="16" dur="100"/>
                                        <p:tgtEl>
                                          <p:spTgt spid="6"/>
                                        </p:tgtEl>
                                      </p:cBhvr>
                                    </p:animEffect>
                                  </p:childTnLst>
                                </p:cTn>
                              </p:par>
                              <p:par>
                                <p:cTn id="17" presetID="6" presetClass="emph" presetSubtype="0" fill="hold" nodeType="withEffect">
                                  <p:stCondLst>
                                    <p:cond delay="100"/>
                                  </p:stCondLst>
                                  <p:childTnLst>
                                    <p:animScale>
                                      <p:cBhvr>
                                        <p:cTn id="18" dur="100" fill="hold"/>
                                        <p:tgtEl>
                                          <p:spTgt spid="6"/>
                                        </p:tgtEl>
                                      </p:cBhvr>
                                      <p:by x="110000" y="110000"/>
                                    </p:animScale>
                                  </p:childTnLst>
                                </p:cTn>
                              </p:par>
                              <p:par>
                                <p:cTn id="19" presetID="6" presetClass="emph" presetSubtype="0" fill="hold" nodeType="withEffect">
                                  <p:stCondLst>
                                    <p:cond delay="200"/>
                                  </p:stCondLst>
                                  <p:childTnLst>
                                    <p:animScale>
                                      <p:cBhvr>
                                        <p:cTn id="20" dur="200" fill="hold"/>
                                        <p:tgtEl>
                                          <p:spTgt spid="6"/>
                                        </p:tgtEl>
                                      </p:cBhvr>
                                      <p:by x="90000" y="90000"/>
                                    </p:animScale>
                                  </p:childTnLst>
                                </p:cTn>
                              </p:par>
                              <p:par>
                                <p:cTn id="21" presetID="6" presetClass="emph" presetSubtype="0" fill="hold" nodeType="withEffect">
                                  <p:stCondLst>
                                    <p:cond delay="400"/>
                                  </p:stCondLst>
                                  <p:childTnLst>
                                    <p:animScale>
                                      <p:cBhvr>
                                        <p:cTn id="22" dur="100" fill="hold"/>
                                        <p:tgtEl>
                                          <p:spTgt spid="6"/>
                                        </p:tgtEl>
                                      </p:cBhvr>
                                      <p:by x="105000" y="105000"/>
                                    </p:animScale>
                                  </p:childTnLst>
                                </p:cTn>
                              </p:par>
                              <p:par>
                                <p:cTn id="23" presetID="6" presetClass="emph" presetSubtype="0" fill="hold" nodeType="withEffect">
                                  <p:stCondLst>
                                    <p:cond delay="500"/>
                                  </p:stCondLst>
                                  <p:childTnLst>
                                    <p:animScale>
                                      <p:cBhvr>
                                        <p:cTn id="24" dur="200" fill="hold"/>
                                        <p:tgtEl>
                                          <p:spTgt spid="6"/>
                                        </p:tgtEl>
                                      </p:cBhvr>
                                      <p:by x="95000" y="95000"/>
                                    </p:animScale>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childTnLst>
                          </p:cTn>
                        </p:par>
                        <p:par>
                          <p:cTn id="31" fill="hold">
                            <p:stCondLst>
                              <p:cond delay="2000"/>
                            </p:stCondLst>
                            <p:childTnLst>
                              <p:par>
                                <p:cTn id="32" presetID="12" presetClass="entr" presetSubtype="8"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p:tgtEl>
                                          <p:spTgt spid="24"/>
                                        </p:tgtEl>
                                        <p:attrNameLst>
                                          <p:attrName>ppt_x</p:attrName>
                                        </p:attrNameLst>
                                      </p:cBhvr>
                                      <p:tavLst>
                                        <p:tav tm="0">
                                          <p:val>
                                            <p:strVal val="#ppt_x-#ppt_w*1.125000"/>
                                          </p:val>
                                        </p:tav>
                                        <p:tav tm="100000">
                                          <p:val>
                                            <p:strVal val="#ppt_x"/>
                                          </p:val>
                                        </p:tav>
                                      </p:tavLst>
                                    </p:anim>
                                    <p:animEffect transition="in" filter="wipe(right)">
                                      <p:cBhvr>
                                        <p:cTn id="35" dur="500"/>
                                        <p:tgtEl>
                                          <p:spTgt spid="24"/>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3000"/>
                            </p:stCondLst>
                            <p:childTnLst>
                              <p:par>
                                <p:cTn id="43" presetID="12" presetClass="entr" presetSubtype="8"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p:tgtEl>
                                          <p:spTgt spid="17"/>
                                        </p:tgtEl>
                                        <p:attrNameLst>
                                          <p:attrName>ppt_x</p:attrName>
                                        </p:attrNameLst>
                                      </p:cBhvr>
                                      <p:tavLst>
                                        <p:tav tm="0">
                                          <p:val>
                                            <p:strVal val="#ppt_x-#ppt_w*1.125000"/>
                                          </p:val>
                                        </p:tav>
                                        <p:tav tm="100000">
                                          <p:val>
                                            <p:strVal val="#ppt_x"/>
                                          </p:val>
                                        </p:tav>
                                      </p:tavLst>
                                    </p:anim>
                                    <p:animEffect transition="in" filter="wipe(right)">
                                      <p:cBhvr>
                                        <p:cTn id="46" dur="500"/>
                                        <p:tgtEl>
                                          <p:spTgt spid="17"/>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childTnLst>
                          </p:cTn>
                        </p:par>
                        <p:par>
                          <p:cTn id="53" fill="hold">
                            <p:stCondLst>
                              <p:cond delay="4000"/>
                            </p:stCondLst>
                            <p:childTnLst>
                              <p:par>
                                <p:cTn id="54" presetID="12" presetClass="entr" presetSubtype="8"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p:tgtEl>
                                          <p:spTgt spid="18"/>
                                        </p:tgtEl>
                                        <p:attrNameLst>
                                          <p:attrName>ppt_x</p:attrName>
                                        </p:attrNameLst>
                                      </p:cBhvr>
                                      <p:tavLst>
                                        <p:tav tm="0">
                                          <p:val>
                                            <p:strVal val="#ppt_x-#ppt_w*1.125000"/>
                                          </p:val>
                                        </p:tav>
                                        <p:tav tm="100000">
                                          <p:val>
                                            <p:strVal val="#ppt_x"/>
                                          </p:val>
                                        </p:tav>
                                      </p:tavLst>
                                    </p:anim>
                                    <p:animEffect transition="in" filter="wipe(right)">
                                      <p:cBhvr>
                                        <p:cTn id="57" dur="500"/>
                                        <p:tgtEl>
                                          <p:spTgt spid="18"/>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12" presetClass="entr" presetSubtype="8"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p:tgtEl>
                                          <p:spTgt spid="14"/>
                                        </p:tgtEl>
                                        <p:attrNameLst>
                                          <p:attrName>ppt_x</p:attrName>
                                        </p:attrNameLst>
                                      </p:cBhvr>
                                      <p:tavLst>
                                        <p:tav tm="0">
                                          <p:val>
                                            <p:strVal val="#ppt_x-#ppt_w*1.125000"/>
                                          </p:val>
                                        </p:tav>
                                        <p:tav tm="100000">
                                          <p:val>
                                            <p:strVal val="#ppt_x"/>
                                          </p:val>
                                        </p:tav>
                                      </p:tavLst>
                                    </p:anim>
                                    <p:animEffect transition="in" filter="wipe(right)">
                                      <p:cBhvr>
                                        <p:cTn id="68" dur="500"/>
                                        <p:tgtEl>
                                          <p:spTgt spid="14"/>
                                        </p:tgtEl>
                                      </p:cBhvr>
                                    </p:animEffect>
                                  </p:childTnLst>
                                </p:cTn>
                              </p:par>
                            </p:childTnLst>
                          </p:cTn>
                        </p:par>
                        <p:par>
                          <p:cTn id="69" fill="hold">
                            <p:stCondLst>
                              <p:cond delay="5500"/>
                            </p:stCondLst>
                            <p:childTnLst>
                              <p:par>
                                <p:cTn id="70" presetID="53" presetClass="entr" presetSubtype="16"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p:cTn id="72" dur="500" fill="hold"/>
                                        <p:tgtEl>
                                          <p:spTgt spid="16"/>
                                        </p:tgtEl>
                                        <p:attrNameLst>
                                          <p:attrName>ppt_w</p:attrName>
                                        </p:attrNameLst>
                                      </p:cBhvr>
                                      <p:tavLst>
                                        <p:tav tm="0">
                                          <p:val>
                                            <p:fltVal val="0"/>
                                          </p:val>
                                        </p:tav>
                                        <p:tav tm="100000">
                                          <p:val>
                                            <p:strVal val="#ppt_w"/>
                                          </p:val>
                                        </p:tav>
                                      </p:tavLst>
                                    </p:anim>
                                    <p:anim calcmode="lin" valueType="num">
                                      <p:cBhvr>
                                        <p:cTn id="73" dur="500" fill="hold"/>
                                        <p:tgtEl>
                                          <p:spTgt spid="16"/>
                                        </p:tgtEl>
                                        <p:attrNameLst>
                                          <p:attrName>ppt_h</p:attrName>
                                        </p:attrNameLst>
                                      </p:cBhvr>
                                      <p:tavLst>
                                        <p:tav tm="0">
                                          <p:val>
                                            <p:fltVal val="0"/>
                                          </p:val>
                                        </p:tav>
                                        <p:tav tm="100000">
                                          <p:val>
                                            <p:strVal val="#ppt_h"/>
                                          </p:val>
                                        </p:tav>
                                      </p:tavLst>
                                    </p:anim>
                                    <p:animEffect transition="in" filter="fade">
                                      <p:cBhvr>
                                        <p:cTn id="74" dur="500"/>
                                        <p:tgtEl>
                                          <p:spTgt spid="16"/>
                                        </p:tgtEl>
                                      </p:cBhvr>
                                    </p:animEffect>
                                  </p:childTnLst>
                                </p:cTn>
                              </p:par>
                            </p:childTnLst>
                          </p:cTn>
                        </p:par>
                        <p:par>
                          <p:cTn id="75" fill="hold">
                            <p:stCondLst>
                              <p:cond delay="6000"/>
                            </p:stCondLst>
                            <p:childTnLst>
                              <p:par>
                                <p:cTn id="76" presetID="12" presetClass="entr" presetSubtype="8"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500"/>
                                        <p:tgtEl>
                                          <p:spTgt spid="19"/>
                                        </p:tgtEl>
                                        <p:attrNameLst>
                                          <p:attrName>ppt_x</p:attrName>
                                        </p:attrNameLst>
                                      </p:cBhvr>
                                      <p:tavLst>
                                        <p:tav tm="0">
                                          <p:val>
                                            <p:strVal val="#ppt_x-#ppt_w*1.125000"/>
                                          </p:val>
                                        </p:tav>
                                        <p:tav tm="100000">
                                          <p:val>
                                            <p:strVal val="#ppt_x"/>
                                          </p:val>
                                        </p:tav>
                                      </p:tavLst>
                                    </p:anim>
                                    <p:animEffect transition="in" filter="wipe(right)">
                                      <p:cBhvr>
                                        <p:cTn id="79" dur="500"/>
                                        <p:tgtEl>
                                          <p:spTgt spid="19"/>
                                        </p:tgtEl>
                                      </p:cBhvr>
                                    </p:animEffect>
                                  </p:childTnLst>
                                </p:cTn>
                              </p:par>
                            </p:childTnLst>
                          </p:cTn>
                        </p:par>
                        <p:par>
                          <p:cTn id="80" fill="hold">
                            <p:stCondLst>
                              <p:cond delay="6500"/>
                            </p:stCondLst>
                            <p:childTnLst>
                              <p:par>
                                <p:cTn id="81" presetID="53" presetClass="entr" presetSubtype="16"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p:cTn id="83" dur="500" fill="hold"/>
                                        <p:tgtEl>
                                          <p:spTgt spid="20"/>
                                        </p:tgtEl>
                                        <p:attrNameLst>
                                          <p:attrName>ppt_w</p:attrName>
                                        </p:attrNameLst>
                                      </p:cBhvr>
                                      <p:tavLst>
                                        <p:tav tm="0">
                                          <p:val>
                                            <p:fltVal val="0"/>
                                          </p:val>
                                        </p:tav>
                                        <p:tav tm="100000">
                                          <p:val>
                                            <p:strVal val="#ppt_w"/>
                                          </p:val>
                                        </p:tav>
                                      </p:tavLst>
                                    </p:anim>
                                    <p:anim calcmode="lin" valueType="num">
                                      <p:cBhvr>
                                        <p:cTn id="84" dur="500" fill="hold"/>
                                        <p:tgtEl>
                                          <p:spTgt spid="20"/>
                                        </p:tgtEl>
                                        <p:attrNameLst>
                                          <p:attrName>ppt_h</p:attrName>
                                        </p:attrNameLst>
                                      </p:cBhvr>
                                      <p:tavLst>
                                        <p:tav tm="0">
                                          <p:val>
                                            <p:fltVal val="0"/>
                                          </p:val>
                                        </p:tav>
                                        <p:tav tm="100000">
                                          <p:val>
                                            <p:strVal val="#ppt_h"/>
                                          </p:val>
                                        </p:tav>
                                      </p:tavLst>
                                    </p:anim>
                                    <p:animEffect transition="in" filter="fade">
                                      <p:cBhvr>
                                        <p:cTn id="85" dur="500"/>
                                        <p:tgtEl>
                                          <p:spTgt spid="20"/>
                                        </p:tgtEl>
                                      </p:cBhvr>
                                    </p:animEffect>
                                  </p:childTnLst>
                                </p:cTn>
                              </p:par>
                            </p:childTnLst>
                          </p:cTn>
                        </p:par>
                        <p:par>
                          <p:cTn id="86" fill="hold">
                            <p:stCondLst>
                              <p:cond delay="7000"/>
                            </p:stCondLst>
                            <p:childTnLst>
                              <p:par>
                                <p:cTn id="87" presetID="12" presetClass="entr" presetSubtype="8"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p:tgtEl>
                                          <p:spTgt spid="21"/>
                                        </p:tgtEl>
                                        <p:attrNameLst>
                                          <p:attrName>ppt_x</p:attrName>
                                        </p:attrNameLst>
                                      </p:cBhvr>
                                      <p:tavLst>
                                        <p:tav tm="0">
                                          <p:val>
                                            <p:strVal val="#ppt_x-#ppt_w*1.125000"/>
                                          </p:val>
                                        </p:tav>
                                        <p:tav tm="100000">
                                          <p:val>
                                            <p:strVal val="#ppt_x"/>
                                          </p:val>
                                        </p:tav>
                                      </p:tavLst>
                                    </p:anim>
                                    <p:animEffect transition="in" filter="wipe(right)">
                                      <p:cBhvr>
                                        <p:cTn id="90" dur="500"/>
                                        <p:tgtEl>
                                          <p:spTgt spid="21"/>
                                        </p:tgtEl>
                                      </p:cBhvr>
                                    </p:animEffect>
                                  </p:childTnLst>
                                </p:cTn>
                              </p:par>
                            </p:childTnLst>
                          </p:cTn>
                        </p:par>
                        <p:par>
                          <p:cTn id="91" fill="hold">
                            <p:stCondLst>
                              <p:cond delay="7500"/>
                            </p:stCondLst>
                            <p:childTnLst>
                              <p:par>
                                <p:cTn id="92" presetID="53" presetClass="entr" presetSubtype="16"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 calcmode="lin" valueType="num">
                                      <p:cBhvr>
                                        <p:cTn id="94" dur="500" fill="hold"/>
                                        <p:tgtEl>
                                          <p:spTgt spid="22"/>
                                        </p:tgtEl>
                                        <p:attrNameLst>
                                          <p:attrName>ppt_w</p:attrName>
                                        </p:attrNameLst>
                                      </p:cBhvr>
                                      <p:tavLst>
                                        <p:tav tm="0">
                                          <p:val>
                                            <p:fltVal val="0"/>
                                          </p:val>
                                        </p:tav>
                                        <p:tav tm="100000">
                                          <p:val>
                                            <p:strVal val="#ppt_w"/>
                                          </p:val>
                                        </p:tav>
                                      </p:tavLst>
                                    </p:anim>
                                    <p:anim calcmode="lin" valueType="num">
                                      <p:cBhvr>
                                        <p:cTn id="95" dur="500" fill="hold"/>
                                        <p:tgtEl>
                                          <p:spTgt spid="22"/>
                                        </p:tgtEl>
                                        <p:attrNameLst>
                                          <p:attrName>ppt_h</p:attrName>
                                        </p:attrNameLst>
                                      </p:cBhvr>
                                      <p:tavLst>
                                        <p:tav tm="0">
                                          <p:val>
                                            <p:fltVal val="0"/>
                                          </p:val>
                                        </p:tav>
                                        <p:tav tm="100000">
                                          <p:val>
                                            <p:strVal val="#ppt_h"/>
                                          </p:val>
                                        </p:tav>
                                      </p:tavLst>
                                    </p:anim>
                                    <p:animEffect transition="in" filter="fade">
                                      <p:cBhvr>
                                        <p:cTn id="96" dur="500"/>
                                        <p:tgtEl>
                                          <p:spTgt spid="22"/>
                                        </p:tgtEl>
                                      </p:cBhvr>
                                    </p:animEffect>
                                  </p:childTnLst>
                                </p:cTn>
                              </p:par>
                            </p:childTnLst>
                          </p:cTn>
                        </p:par>
                        <p:par>
                          <p:cTn id="97" fill="hold">
                            <p:stCondLst>
                              <p:cond delay="8000"/>
                            </p:stCondLst>
                            <p:childTnLst>
                              <p:par>
                                <p:cTn id="98" presetID="12" presetClass="entr" presetSubtype="8"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 calcmode="lin" valueType="num">
                                      <p:cBhvr additive="base">
                                        <p:cTn id="100" dur="500"/>
                                        <p:tgtEl>
                                          <p:spTgt spid="23"/>
                                        </p:tgtEl>
                                        <p:attrNameLst>
                                          <p:attrName>ppt_x</p:attrName>
                                        </p:attrNameLst>
                                      </p:cBhvr>
                                      <p:tavLst>
                                        <p:tav tm="0">
                                          <p:val>
                                            <p:strVal val="#ppt_x-#ppt_w*1.125000"/>
                                          </p:val>
                                        </p:tav>
                                        <p:tav tm="100000">
                                          <p:val>
                                            <p:strVal val="#ppt_x"/>
                                          </p:val>
                                        </p:tav>
                                      </p:tavLst>
                                    </p:anim>
                                    <p:animEffect transition="in" filter="wipe(right)">
                                      <p:cBhvr>
                                        <p:cTn id="10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7" grpId="0"/>
      <p:bldP spid="18" grpId="0"/>
      <p:bldP spid="25" grpId="0" animBg="1"/>
      <p:bldP spid="13" grpId="0" animBg="1"/>
      <p:bldP spid="14" grpId="0"/>
      <p:bldP spid="16" grpId="0" animBg="1"/>
      <p:bldP spid="19" grpId="0"/>
      <p:bldP spid="20" grpId="0" animBg="1"/>
      <p:bldP spid="21" grpId="0"/>
      <p:bldP spid="22" grpId="0" animBg="1"/>
      <p:bldP spid="23" grpId="0"/>
      <p:bldP spid="24" grpId="0"/>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公共组件开发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3901133"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a:t>
            </a:r>
            <a:r>
              <a:rPr lang="en-US" altLang="zh-CN" sz="2400" b="1" dirty="0" err="1">
                <a:solidFill>
                  <a:srgbClr val="0567A2"/>
                </a:solidFill>
              </a:rPr>
              <a:t>input.vue</a:t>
            </a:r>
            <a:r>
              <a:rPr lang="en-US" altLang="zh-CN" sz="2400" b="1" dirty="0">
                <a:solidFill>
                  <a:srgbClr val="0567A2"/>
                </a:solidFill>
              </a:rPr>
              <a:t>】</a:t>
            </a:r>
            <a:r>
              <a:rPr lang="zh-CN" altLang="en-US" sz="2400" b="1" dirty="0">
                <a:solidFill>
                  <a:srgbClr val="0567A2"/>
                </a:solidFill>
              </a:rPr>
              <a:t>输入框组件</a:t>
            </a:r>
            <a:endParaRPr lang="zh-CN" altLang="zh-CN" sz="2400" b="1" dirty="0">
              <a:solidFill>
                <a:srgbClr val="0567A2"/>
              </a:solidFill>
            </a:endParaRPr>
          </a:p>
        </p:txBody>
      </p:sp>
      <p:pic>
        <p:nvPicPr>
          <p:cNvPr id="11" name="图片 10"/>
          <p:cNvPicPr/>
          <p:nvPr/>
        </p:nvPicPr>
        <p:blipFill>
          <a:blip r:embed="rId1"/>
          <a:stretch>
            <a:fillRect/>
          </a:stretch>
        </p:blipFill>
        <p:spPr>
          <a:xfrm>
            <a:off x="3738387" y="2405406"/>
            <a:ext cx="2999298" cy="743989"/>
          </a:xfrm>
          <a:prstGeom prst="rect">
            <a:avLst/>
          </a:prstGeom>
        </p:spPr>
      </p:pic>
      <p:sp>
        <p:nvSpPr>
          <p:cNvPr id="12" name="矩形 11"/>
          <p:cNvSpPr/>
          <p:nvPr/>
        </p:nvSpPr>
        <p:spPr>
          <a:xfrm>
            <a:off x="1036465" y="2405406"/>
            <a:ext cx="1976242" cy="646331"/>
          </a:xfrm>
          <a:prstGeom prst="rect">
            <a:avLst/>
          </a:prstGeom>
        </p:spPr>
        <p:txBody>
          <a:bodyPr wrap="square">
            <a:spAutoFit/>
          </a:bodyPr>
          <a:lstStyle/>
          <a:p>
            <a:pPr>
              <a:lnSpc>
                <a:spcPct val="200000"/>
              </a:lnSpc>
            </a:pPr>
            <a:r>
              <a:rPr lang="zh-CN" altLang="zh-CN" dirty="0"/>
              <a:t>输入框失焦样式</a:t>
            </a:r>
            <a:endParaRPr lang="zh-CN" altLang="en-US" dirty="0">
              <a:latin typeface="Arial" panose="020B0604020202020204" pitchFamily="34" charset="0"/>
              <a:ea typeface="宋体" panose="02010600030101010101" pitchFamily="2" charset="-122"/>
            </a:endParaRPr>
          </a:p>
        </p:txBody>
      </p:sp>
      <p:sp>
        <p:nvSpPr>
          <p:cNvPr id="14" name="矩形 13"/>
          <p:cNvSpPr/>
          <p:nvPr/>
        </p:nvSpPr>
        <p:spPr>
          <a:xfrm>
            <a:off x="988699" y="3693587"/>
            <a:ext cx="1976242" cy="567528"/>
          </a:xfrm>
          <a:prstGeom prst="rect">
            <a:avLst/>
          </a:prstGeom>
        </p:spPr>
        <p:txBody>
          <a:bodyPr wrap="square">
            <a:spAutoFit/>
          </a:bodyPr>
          <a:lstStyle/>
          <a:p>
            <a:pPr>
              <a:lnSpc>
                <a:spcPct val="200000"/>
              </a:lnSpc>
            </a:pPr>
            <a:r>
              <a:rPr lang="zh-CN" altLang="zh-CN" dirty="0"/>
              <a:t>输入框聚焦样式</a:t>
            </a:r>
            <a:endParaRPr lang="zh-CN" altLang="en-US" dirty="0">
              <a:latin typeface="Arial" panose="020B0604020202020204" pitchFamily="34" charset="0"/>
              <a:ea typeface="宋体" panose="02010600030101010101" pitchFamily="2" charset="-122"/>
            </a:endParaRPr>
          </a:p>
        </p:txBody>
      </p:sp>
      <p:pic>
        <p:nvPicPr>
          <p:cNvPr id="15" name="图片 14"/>
          <p:cNvPicPr/>
          <p:nvPr/>
        </p:nvPicPr>
        <p:blipFill>
          <a:blip r:embed="rId2"/>
          <a:stretch>
            <a:fillRect/>
          </a:stretch>
        </p:blipFill>
        <p:spPr>
          <a:xfrm>
            <a:off x="3738387" y="3681080"/>
            <a:ext cx="2999298" cy="736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公共组件开发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3783921"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a:t>
            </a:r>
            <a:r>
              <a:rPr lang="en-US" altLang="zh-CN" sz="2400" b="1" dirty="0" err="1">
                <a:solidFill>
                  <a:srgbClr val="0567A2"/>
                </a:solidFill>
              </a:rPr>
              <a:t>button.vue</a:t>
            </a:r>
            <a:r>
              <a:rPr lang="en-US" altLang="zh-CN" sz="2400" b="1" dirty="0">
                <a:solidFill>
                  <a:srgbClr val="0567A2"/>
                </a:solidFill>
              </a:rPr>
              <a:t>】</a:t>
            </a:r>
            <a:r>
              <a:rPr lang="zh-CN" altLang="en-US" sz="2400" b="1" dirty="0">
                <a:solidFill>
                  <a:srgbClr val="0567A2"/>
                </a:solidFill>
              </a:rPr>
              <a:t>按钮组件</a:t>
            </a:r>
            <a:endParaRPr lang="zh-CN" altLang="zh-CN" sz="2400" b="1" dirty="0">
              <a:solidFill>
                <a:srgbClr val="0567A2"/>
              </a:solidFill>
            </a:endParaRPr>
          </a:p>
        </p:txBody>
      </p:sp>
      <p:sp>
        <p:nvSpPr>
          <p:cNvPr id="12" name="矩形 11"/>
          <p:cNvSpPr/>
          <p:nvPr/>
        </p:nvSpPr>
        <p:spPr>
          <a:xfrm>
            <a:off x="1055716" y="2568621"/>
            <a:ext cx="1976242" cy="369332"/>
          </a:xfrm>
          <a:prstGeom prst="rect">
            <a:avLst/>
          </a:prstGeom>
        </p:spPr>
        <p:txBody>
          <a:bodyPr wrap="square">
            <a:spAutoFit/>
          </a:bodyPr>
          <a:lstStyle/>
          <a:p>
            <a:r>
              <a:rPr lang="zh-CN" altLang="zh-CN" dirty="0"/>
              <a:t>按钮样式</a:t>
            </a:r>
            <a:endParaRPr lang="zh-CN" altLang="zh-CN" dirty="0"/>
          </a:p>
        </p:txBody>
      </p:sp>
      <p:pic>
        <p:nvPicPr>
          <p:cNvPr id="9" name="图片 8"/>
          <p:cNvPicPr/>
          <p:nvPr/>
        </p:nvPicPr>
        <p:blipFill>
          <a:blip r:embed="rId1"/>
          <a:stretch>
            <a:fillRect/>
          </a:stretch>
        </p:blipFill>
        <p:spPr>
          <a:xfrm>
            <a:off x="3277836" y="2192184"/>
            <a:ext cx="3806357" cy="9813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公共组件开发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4030975"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a:t>
            </a:r>
            <a:r>
              <a:rPr lang="en-US" altLang="zh-CN" sz="2400" b="1" dirty="0" err="1">
                <a:solidFill>
                  <a:srgbClr val="0567A2"/>
                </a:solidFill>
              </a:rPr>
              <a:t>modal.vue</a:t>
            </a:r>
            <a:r>
              <a:rPr lang="en-US" altLang="zh-CN" sz="2400" b="1" dirty="0">
                <a:solidFill>
                  <a:srgbClr val="0567A2"/>
                </a:solidFill>
              </a:rPr>
              <a:t>】</a:t>
            </a:r>
            <a:r>
              <a:rPr lang="zh-CN" altLang="en-US" sz="2400" b="1" dirty="0">
                <a:solidFill>
                  <a:srgbClr val="0567A2"/>
                </a:solidFill>
              </a:rPr>
              <a:t>模态框组件</a:t>
            </a:r>
            <a:endParaRPr lang="zh-CN" altLang="zh-CN" sz="2400" b="1" dirty="0">
              <a:solidFill>
                <a:srgbClr val="0567A2"/>
              </a:solidFill>
            </a:endParaRPr>
          </a:p>
        </p:txBody>
      </p:sp>
      <p:sp>
        <p:nvSpPr>
          <p:cNvPr id="12" name="矩形 11"/>
          <p:cNvSpPr/>
          <p:nvPr/>
        </p:nvSpPr>
        <p:spPr>
          <a:xfrm>
            <a:off x="1046090" y="1873721"/>
            <a:ext cx="1976242" cy="646331"/>
          </a:xfrm>
          <a:prstGeom prst="rect">
            <a:avLst/>
          </a:prstGeom>
        </p:spPr>
        <p:txBody>
          <a:bodyPr wrap="square">
            <a:spAutoFit/>
          </a:bodyPr>
          <a:lstStyle/>
          <a:p>
            <a:pPr>
              <a:lnSpc>
                <a:spcPct val="200000"/>
              </a:lnSpc>
            </a:pPr>
            <a:r>
              <a:rPr lang="zh-CN" altLang="en-US" dirty="0" smtClean="0"/>
              <a:t>模态框</a:t>
            </a:r>
            <a:r>
              <a:rPr lang="zh-CN" altLang="zh-CN" dirty="0" smtClean="0"/>
              <a:t>样式</a:t>
            </a:r>
            <a:endParaRPr lang="zh-CN" altLang="en-US" dirty="0">
              <a:latin typeface="Arial" panose="020B0604020202020204" pitchFamily="34" charset="0"/>
              <a:ea typeface="宋体" panose="02010600030101010101" pitchFamily="2" charset="-122"/>
            </a:endParaRPr>
          </a:p>
        </p:txBody>
      </p:sp>
      <p:pic>
        <p:nvPicPr>
          <p:cNvPr id="9" name="图片 8"/>
          <p:cNvPicPr/>
          <p:nvPr/>
        </p:nvPicPr>
        <p:blipFill>
          <a:blip r:embed="rId1"/>
          <a:stretch>
            <a:fillRect/>
          </a:stretch>
        </p:blipFill>
        <p:spPr>
          <a:xfrm>
            <a:off x="1735162" y="2734327"/>
            <a:ext cx="5712401" cy="21695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公共组件开发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3542060"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a:t>
            </a:r>
            <a:r>
              <a:rPr lang="en-US" altLang="zh-CN" sz="2400" b="1" dirty="0" err="1">
                <a:solidFill>
                  <a:srgbClr val="0567A2"/>
                </a:solidFill>
              </a:rPr>
              <a:t>login.vue</a:t>
            </a:r>
            <a:r>
              <a:rPr lang="en-US" altLang="zh-CN" sz="2400" b="1" dirty="0">
                <a:solidFill>
                  <a:srgbClr val="0567A2"/>
                </a:solidFill>
              </a:rPr>
              <a:t>】</a:t>
            </a:r>
            <a:r>
              <a:rPr lang="zh-CN" altLang="en-US" sz="2400" b="1" dirty="0">
                <a:solidFill>
                  <a:srgbClr val="0567A2"/>
                </a:solidFill>
              </a:rPr>
              <a:t>登录组件</a:t>
            </a:r>
            <a:endParaRPr lang="zh-CN" altLang="zh-CN" sz="2400" b="1" dirty="0">
              <a:solidFill>
                <a:srgbClr val="0567A2"/>
              </a:solidFill>
            </a:endParaRPr>
          </a:p>
        </p:txBody>
      </p:sp>
      <p:pic>
        <p:nvPicPr>
          <p:cNvPr id="9" name="图片 8"/>
          <p:cNvPicPr/>
          <p:nvPr/>
        </p:nvPicPr>
        <p:blipFill>
          <a:blip r:embed="rId1"/>
          <a:stretch>
            <a:fillRect/>
          </a:stretch>
        </p:blipFill>
        <p:spPr>
          <a:xfrm>
            <a:off x="1735162" y="2734327"/>
            <a:ext cx="5712401" cy="21695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公共组件开发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3858557"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a:t>
            </a:r>
            <a:r>
              <a:rPr lang="en-US" altLang="zh-CN" sz="2400" b="1" dirty="0" err="1">
                <a:solidFill>
                  <a:srgbClr val="0567A2"/>
                </a:solidFill>
              </a:rPr>
              <a:t>register.vue</a:t>
            </a:r>
            <a:r>
              <a:rPr lang="en-US" altLang="zh-CN" sz="2400" b="1" dirty="0">
                <a:solidFill>
                  <a:srgbClr val="0567A2"/>
                </a:solidFill>
              </a:rPr>
              <a:t>】</a:t>
            </a:r>
            <a:r>
              <a:rPr lang="zh-CN" altLang="en-US" sz="2400" b="1" dirty="0">
                <a:solidFill>
                  <a:srgbClr val="0567A2"/>
                </a:solidFill>
              </a:rPr>
              <a:t>注册组件</a:t>
            </a:r>
            <a:endParaRPr lang="zh-CN" altLang="zh-CN" sz="2400" b="1" dirty="0">
              <a:solidFill>
                <a:srgbClr val="0567A2"/>
              </a:solidFill>
            </a:endParaRPr>
          </a:p>
        </p:txBody>
      </p:sp>
      <p:pic>
        <p:nvPicPr>
          <p:cNvPr id="6" name="图片 5"/>
          <p:cNvPicPr/>
          <p:nvPr/>
        </p:nvPicPr>
        <p:blipFill rotWithShape="1">
          <a:blip r:embed="rId1"/>
          <a:srcRect t="22009"/>
          <a:stretch>
            <a:fillRect/>
          </a:stretch>
        </p:blipFill>
        <p:spPr bwMode="auto">
          <a:xfrm>
            <a:off x="981777" y="2052653"/>
            <a:ext cx="7026442" cy="2625225"/>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公共组件开发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4633576"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a:t>
            </a:r>
            <a:r>
              <a:rPr lang="en-US" altLang="zh-CN" sz="2400" b="1" dirty="0" err="1">
                <a:solidFill>
                  <a:srgbClr val="0567A2"/>
                </a:solidFill>
              </a:rPr>
              <a:t>message.vue</a:t>
            </a:r>
            <a:r>
              <a:rPr lang="en-US" altLang="zh-CN" sz="2400" b="1" dirty="0">
                <a:solidFill>
                  <a:srgbClr val="0567A2"/>
                </a:solidFill>
              </a:rPr>
              <a:t>】</a:t>
            </a:r>
            <a:r>
              <a:rPr lang="zh-CN" altLang="en-US" sz="2400" b="1" dirty="0">
                <a:solidFill>
                  <a:srgbClr val="0567A2"/>
                </a:solidFill>
              </a:rPr>
              <a:t>信息提示组件</a:t>
            </a:r>
            <a:endParaRPr lang="zh-CN" altLang="zh-CN" sz="2400" b="1" dirty="0">
              <a:solidFill>
                <a:srgbClr val="0567A2"/>
              </a:solidFill>
            </a:endParaRPr>
          </a:p>
        </p:txBody>
      </p:sp>
      <p:sp>
        <p:nvSpPr>
          <p:cNvPr id="9" name="矩形 8"/>
          <p:cNvSpPr/>
          <p:nvPr/>
        </p:nvSpPr>
        <p:spPr>
          <a:xfrm>
            <a:off x="656640" y="1702496"/>
            <a:ext cx="8015721" cy="2169825"/>
          </a:xfrm>
          <a:prstGeom prst="rect">
            <a:avLst/>
          </a:prstGeom>
        </p:spPr>
        <p:txBody>
          <a:bodyPr wrap="square">
            <a:spAutoFit/>
          </a:bodyPr>
          <a:lstStyle/>
          <a:p>
            <a:pPr>
              <a:lnSpc>
                <a:spcPct val="150000"/>
              </a:lnSpc>
            </a:pPr>
            <a:r>
              <a:rPr lang="zh-CN" altLang="en-US" dirty="0"/>
              <a:t>登录和注册组件已经完成，在登录或注册时，如果未填写信息直接登录或者填写信息有误，需要弹出提示框提醒用户当前存在的问题，在后续操作中也会有一些提示，所以封装一个信息提示组件，以不同的样式提示不同的信息，比如成功提示用绿色字体，错误提示使用红色字体，警告提示使用黄色字体，一般提示使用灰色</a:t>
            </a:r>
            <a:r>
              <a:rPr lang="zh-CN" altLang="en-US" dirty="0" smtClean="0"/>
              <a:t>字体。</a:t>
            </a:r>
            <a:endParaRPr lang="zh-CN" altLang="en-US"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54179" y="4069396"/>
            <a:ext cx="6134100" cy="1000125"/>
          </a:xfrm>
          <a:prstGeom prst="rect">
            <a:avLst/>
          </a:prstGeom>
        </p:spPr>
      </p:pic>
      <p:pic>
        <p:nvPicPr>
          <p:cNvPr id="3" name="图片 2"/>
          <p:cNvPicPr>
            <a:picLocks noChangeAspect="1"/>
          </p:cNvPicPr>
          <p:nvPr/>
        </p:nvPicPr>
        <p:blipFill>
          <a:blip r:embed="rId2"/>
          <a:stretch>
            <a:fillRect/>
          </a:stretch>
        </p:blipFill>
        <p:spPr>
          <a:xfrm>
            <a:off x="754179" y="5162098"/>
            <a:ext cx="6022006" cy="1019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公共组件开发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4958730"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【site-</a:t>
            </a:r>
            <a:r>
              <a:rPr lang="en-US" altLang="zh-CN" sz="2400" b="1" dirty="0" err="1">
                <a:solidFill>
                  <a:srgbClr val="0567A2"/>
                </a:solidFill>
              </a:rPr>
              <a:t>header.vue</a:t>
            </a:r>
            <a:r>
              <a:rPr lang="en-US" altLang="zh-CN" sz="2400" b="1" dirty="0">
                <a:solidFill>
                  <a:srgbClr val="0567A2"/>
                </a:solidFill>
              </a:rPr>
              <a:t>】</a:t>
            </a:r>
            <a:r>
              <a:rPr lang="zh-CN" altLang="en-US" sz="2400" b="1" dirty="0">
                <a:solidFill>
                  <a:srgbClr val="0567A2"/>
                </a:solidFill>
              </a:rPr>
              <a:t>头部导航组件</a:t>
            </a:r>
            <a:endParaRPr lang="zh-CN" altLang="zh-CN" sz="2400" b="1" dirty="0">
              <a:solidFill>
                <a:srgbClr val="0567A2"/>
              </a:solidFill>
            </a:endParaRPr>
          </a:p>
        </p:txBody>
      </p:sp>
      <p:pic>
        <p:nvPicPr>
          <p:cNvPr id="4" name="图片 3"/>
          <p:cNvPicPr>
            <a:picLocks noChangeAspect="1"/>
          </p:cNvPicPr>
          <p:nvPr/>
        </p:nvPicPr>
        <p:blipFill>
          <a:blip r:embed="rId1"/>
          <a:stretch>
            <a:fillRect/>
          </a:stretch>
        </p:blipFill>
        <p:spPr>
          <a:xfrm>
            <a:off x="870806" y="2483880"/>
            <a:ext cx="7121278" cy="16549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公共组件开发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3744358"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a:t>
            </a:r>
            <a:r>
              <a:rPr lang="en-US" altLang="zh-CN" sz="2400" b="1" dirty="0" err="1">
                <a:solidFill>
                  <a:srgbClr val="0567A2"/>
                </a:solidFill>
              </a:rPr>
              <a:t>swiper.vue</a:t>
            </a:r>
            <a:r>
              <a:rPr lang="en-US" altLang="zh-CN" sz="2400" b="1" dirty="0">
                <a:solidFill>
                  <a:srgbClr val="0567A2"/>
                </a:solidFill>
              </a:rPr>
              <a:t>】</a:t>
            </a:r>
            <a:r>
              <a:rPr lang="zh-CN" altLang="en-US" sz="2400" b="1" dirty="0">
                <a:solidFill>
                  <a:srgbClr val="0567A2"/>
                </a:solidFill>
              </a:rPr>
              <a:t>轮播组件</a:t>
            </a:r>
            <a:endParaRPr lang="zh-CN" altLang="zh-CN" sz="2400" b="1" dirty="0">
              <a:solidFill>
                <a:srgbClr val="0567A2"/>
              </a:solidFill>
            </a:endParaRPr>
          </a:p>
        </p:txBody>
      </p:sp>
      <p:pic>
        <p:nvPicPr>
          <p:cNvPr id="4" name="图片 3"/>
          <p:cNvPicPr>
            <a:picLocks noChangeAspect="1"/>
          </p:cNvPicPr>
          <p:nvPr/>
        </p:nvPicPr>
        <p:blipFill>
          <a:blip r:embed="rId1"/>
          <a:stretch>
            <a:fillRect/>
          </a:stretch>
        </p:blipFill>
        <p:spPr>
          <a:xfrm>
            <a:off x="397294" y="1873721"/>
            <a:ext cx="8353129" cy="3120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公共组件开发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5004768"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【product-</a:t>
            </a:r>
            <a:r>
              <a:rPr lang="en-US" altLang="zh-CN" sz="2400" b="1" dirty="0" err="1">
                <a:solidFill>
                  <a:srgbClr val="0567A2"/>
                </a:solidFill>
              </a:rPr>
              <a:t>list.vue</a:t>
            </a:r>
            <a:r>
              <a:rPr lang="en-US" altLang="zh-CN" sz="2400" b="1" dirty="0">
                <a:solidFill>
                  <a:srgbClr val="0567A2"/>
                </a:solidFill>
              </a:rPr>
              <a:t>】</a:t>
            </a:r>
            <a:r>
              <a:rPr lang="zh-CN" altLang="en-US" sz="2400" b="1" dirty="0">
                <a:solidFill>
                  <a:srgbClr val="0567A2"/>
                </a:solidFill>
              </a:rPr>
              <a:t>商品展示组件</a:t>
            </a:r>
            <a:endParaRPr lang="zh-CN" altLang="zh-CN" sz="2400" b="1" dirty="0">
              <a:solidFill>
                <a:srgbClr val="0567A2"/>
              </a:solidFill>
            </a:endParaRPr>
          </a:p>
        </p:txBody>
      </p:sp>
      <p:sp>
        <p:nvSpPr>
          <p:cNvPr id="9" name="矩形 8"/>
          <p:cNvSpPr/>
          <p:nvPr/>
        </p:nvSpPr>
        <p:spPr>
          <a:xfrm>
            <a:off x="656640" y="1702496"/>
            <a:ext cx="8015721" cy="1294650"/>
          </a:xfrm>
          <a:prstGeom prst="rect">
            <a:avLst/>
          </a:prstGeom>
        </p:spPr>
        <p:txBody>
          <a:bodyPr wrap="square">
            <a:spAutoFit/>
          </a:bodyPr>
          <a:lstStyle/>
          <a:p>
            <a:pPr>
              <a:lnSpc>
                <a:spcPct val="150000"/>
              </a:lnSpc>
            </a:pPr>
            <a:r>
              <a:rPr lang="zh-CN" altLang="en-US" dirty="0"/>
              <a:t>接下来完成商品展示组件，同一个</a:t>
            </a:r>
            <a:r>
              <a:rPr lang="en-US" altLang="zh-CN" dirty="0"/>
              <a:t>ID</a:t>
            </a:r>
            <a:r>
              <a:rPr lang="zh-CN" altLang="en-US" dirty="0"/>
              <a:t>的商品一般会有不同的版本，以手机为例，同一型号会有不同的颜色，所以商品展示组件采用的动态循环，根据同一商品有几种不同版本就展示几</a:t>
            </a:r>
            <a:r>
              <a:rPr lang="zh-CN" altLang="en-US" dirty="0" smtClean="0"/>
              <a:t>个</a:t>
            </a:r>
            <a:r>
              <a:rPr lang="en-US" altLang="zh-CN" dirty="0" smtClean="0"/>
              <a:t>.</a:t>
            </a:r>
            <a:endParaRPr lang="zh-CN" altLang="en-US" dirty="0">
              <a:latin typeface="Arial" panose="020B0604020202020204" pitchFamily="34" charset="0"/>
              <a:ea typeface="宋体" panose="02010600030101010101" pitchFamily="2" charset="-122"/>
            </a:endParaRPr>
          </a:p>
        </p:txBody>
      </p:sp>
      <p:pic>
        <p:nvPicPr>
          <p:cNvPr id="10" name="图片 9"/>
          <p:cNvPicPr/>
          <p:nvPr/>
        </p:nvPicPr>
        <p:blipFill>
          <a:blip r:embed="rId1"/>
          <a:stretch>
            <a:fillRect/>
          </a:stretch>
        </p:blipFill>
        <p:spPr>
          <a:xfrm>
            <a:off x="3062772" y="3040196"/>
            <a:ext cx="2781702" cy="3259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7350" y="312819"/>
            <a:ext cx="4716082" cy="618016"/>
          </a:xfrm>
        </p:spPr>
        <p:txBody>
          <a:bodyPr/>
          <a:lstStyle/>
          <a:p>
            <a:r>
              <a:rPr lang="zh-CN" altLang="en-US" dirty="0" smtClean="0"/>
              <a:t>学习目标</a:t>
            </a:r>
            <a:endParaRPr lang="zh-CN" altLang="en-US" dirty="0"/>
          </a:p>
        </p:txBody>
      </p:sp>
      <p:sp>
        <p:nvSpPr>
          <p:cNvPr id="3" name="文本框 2"/>
          <p:cNvSpPr txBox="1"/>
          <p:nvPr/>
        </p:nvSpPr>
        <p:spPr>
          <a:xfrm>
            <a:off x="2943251" y="2284916"/>
            <a:ext cx="2018841" cy="438592"/>
          </a:xfrm>
          <a:prstGeom prst="rect">
            <a:avLst/>
          </a:prstGeom>
          <a:noFill/>
        </p:spPr>
        <p:txBody>
          <a:bodyPr wrap="none" lIns="68589" tIns="34295" rIns="68589" bIns="34295"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en-US" altLang="zh-CN" sz="2400" dirty="0" smtClean="0">
                <a:solidFill>
                  <a:srgbClr val="414455"/>
                </a:solidFill>
              </a:rPr>
              <a:t>8.1 </a:t>
            </a:r>
            <a:r>
              <a:rPr lang="zh-CN" altLang="en-US" sz="2400" dirty="0" smtClean="0">
                <a:solidFill>
                  <a:srgbClr val="414455"/>
                </a:solidFill>
              </a:rPr>
              <a:t>需求分析</a:t>
            </a:r>
            <a:r>
              <a:rPr lang="en-US" altLang="zh-CN" sz="2400" dirty="0" smtClean="0">
                <a:solidFill>
                  <a:srgbClr val="414455"/>
                </a:solidFill>
              </a:rPr>
              <a:t> </a:t>
            </a:r>
            <a:endParaRPr lang="zh-CN" altLang="en-US" sz="2400" dirty="0">
              <a:solidFill>
                <a:srgbClr val="414455"/>
              </a:solidFill>
            </a:endParaRPr>
          </a:p>
        </p:txBody>
      </p:sp>
      <p:grpSp>
        <p:nvGrpSpPr>
          <p:cNvPr id="6" name="组合 5"/>
          <p:cNvGrpSpPr/>
          <p:nvPr/>
        </p:nvGrpSpPr>
        <p:grpSpPr>
          <a:xfrm>
            <a:off x="967707" y="1373695"/>
            <a:ext cx="1855130" cy="1855130"/>
            <a:chOff x="2884264" y="3028364"/>
            <a:chExt cx="798675" cy="798675"/>
          </a:xfrm>
        </p:grpSpPr>
        <p:grpSp>
          <p:nvGrpSpPr>
            <p:cNvPr id="7" name="组合 6"/>
            <p:cNvGrpSpPr/>
            <p:nvPr/>
          </p:nvGrpSpPr>
          <p:grpSpPr>
            <a:xfrm>
              <a:off x="2884264" y="3028364"/>
              <a:ext cx="798675" cy="798675"/>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41300" dist="228600" dir="78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椭圆 8"/>
            <p:cNvSpPr/>
            <p:nvPr/>
          </p:nvSpPr>
          <p:spPr>
            <a:xfrm>
              <a:off x="2892599" y="3138954"/>
              <a:ext cx="764108" cy="579934"/>
            </a:xfrm>
            <a:prstGeom prst="ellipse">
              <a:avLst/>
            </a:pr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prstClr val="white"/>
                  </a:solidFill>
                </a:rPr>
                <a:t>Vue.js</a:t>
              </a:r>
              <a:endParaRPr lang="zh-CN" altLang="en-US" sz="2800" b="1" dirty="0">
                <a:solidFill>
                  <a:prstClr val="white"/>
                </a:solidFill>
              </a:endParaRPr>
            </a:p>
          </p:txBody>
        </p:sp>
      </p:grpSp>
      <p:sp>
        <p:nvSpPr>
          <p:cNvPr id="15" name="椭圆 14"/>
          <p:cNvSpPr/>
          <p:nvPr/>
        </p:nvSpPr>
        <p:spPr>
          <a:xfrm>
            <a:off x="3101006" y="3834032"/>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7" name="TextBox 26"/>
          <p:cNvSpPr txBox="1"/>
          <p:nvPr/>
        </p:nvSpPr>
        <p:spPr>
          <a:xfrm>
            <a:off x="3474621" y="3317083"/>
            <a:ext cx="1210588"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商</a:t>
            </a:r>
            <a:r>
              <a:rPr lang="zh-CN" altLang="en-US" sz="2000" dirty="0">
                <a:solidFill>
                  <a:srgbClr val="414455"/>
                </a:solidFill>
                <a:latin typeface="微软雅黑" panose="020B0503020204020204" pitchFamily="34" charset="-122"/>
                <a:ea typeface="微软雅黑" panose="020B0503020204020204" pitchFamily="34" charset="-122"/>
              </a:rPr>
              <a:t>城首页</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18" name="TextBox 27"/>
          <p:cNvSpPr txBox="1"/>
          <p:nvPr/>
        </p:nvSpPr>
        <p:spPr>
          <a:xfrm>
            <a:off x="3474621" y="3770920"/>
            <a:ext cx="1467068"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商品</a:t>
            </a:r>
            <a:r>
              <a:rPr lang="zh-CN" altLang="en-US" sz="2000" dirty="0">
                <a:solidFill>
                  <a:srgbClr val="414455"/>
                </a:solidFill>
                <a:latin typeface="微软雅黑" panose="020B0503020204020204" pitchFamily="34" charset="-122"/>
                <a:ea typeface="微软雅黑" panose="020B0503020204020204" pitchFamily="34" charset="-122"/>
              </a:rPr>
              <a:t>分类页</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5" name="椭圆 24"/>
          <p:cNvSpPr/>
          <p:nvPr/>
        </p:nvSpPr>
        <p:spPr>
          <a:xfrm>
            <a:off x="3087150" y="3371070"/>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3" name="椭圆 12"/>
          <p:cNvSpPr/>
          <p:nvPr/>
        </p:nvSpPr>
        <p:spPr>
          <a:xfrm>
            <a:off x="3099397" y="4284813"/>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4" name="TextBox 27"/>
          <p:cNvSpPr txBox="1"/>
          <p:nvPr/>
        </p:nvSpPr>
        <p:spPr>
          <a:xfrm>
            <a:off x="3473012" y="4240951"/>
            <a:ext cx="1467068"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商品详情页</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16" name="椭圆 15"/>
          <p:cNvSpPr/>
          <p:nvPr/>
        </p:nvSpPr>
        <p:spPr>
          <a:xfrm>
            <a:off x="3107416" y="4735599"/>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9" name="TextBox 27"/>
          <p:cNvSpPr txBox="1"/>
          <p:nvPr/>
        </p:nvSpPr>
        <p:spPr>
          <a:xfrm>
            <a:off x="3481031" y="4691737"/>
            <a:ext cx="1210588"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购物车页</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0" name="椭圆 19"/>
          <p:cNvSpPr/>
          <p:nvPr/>
        </p:nvSpPr>
        <p:spPr>
          <a:xfrm>
            <a:off x="3105812" y="5138256"/>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21" name="TextBox 27"/>
          <p:cNvSpPr txBox="1"/>
          <p:nvPr/>
        </p:nvSpPr>
        <p:spPr>
          <a:xfrm>
            <a:off x="3479427" y="5094394"/>
            <a:ext cx="1467068"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确认订单页</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2" name="椭圆 21"/>
          <p:cNvSpPr/>
          <p:nvPr/>
        </p:nvSpPr>
        <p:spPr>
          <a:xfrm>
            <a:off x="3113833" y="5560166"/>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23" name="TextBox 27"/>
          <p:cNvSpPr txBox="1"/>
          <p:nvPr/>
        </p:nvSpPr>
        <p:spPr>
          <a:xfrm>
            <a:off x="3487448" y="5516304"/>
            <a:ext cx="1467068" cy="400110"/>
          </a:xfrm>
          <a:prstGeom prst="rect">
            <a:avLst/>
          </a:prstGeom>
          <a:noFill/>
        </p:spPr>
        <p:txBody>
          <a:bodyPr wrap="none" rtlCol="0">
            <a:spAutoFit/>
          </a:bodyPr>
          <a:lstStyle/>
          <a:p>
            <a:r>
              <a:rPr lang="zh-CN" altLang="en-US" sz="2000" dirty="0">
                <a:solidFill>
                  <a:srgbClr val="414455"/>
                </a:solidFill>
                <a:latin typeface="微软雅黑" panose="020B0503020204020204" pitchFamily="34" charset="-122"/>
                <a:ea typeface="微软雅黑" panose="020B0503020204020204" pitchFamily="34" charset="-122"/>
              </a:rPr>
              <a:t>个人订单</a:t>
            </a:r>
            <a:r>
              <a:rPr lang="zh-CN" altLang="en-US" sz="2000" dirty="0" smtClean="0">
                <a:solidFill>
                  <a:srgbClr val="414455"/>
                </a:solidFill>
                <a:latin typeface="微软雅黑" panose="020B0503020204020204" pitchFamily="34" charset="-122"/>
                <a:ea typeface="微软雅黑" panose="020B0503020204020204" pitchFamily="34" charset="-122"/>
              </a:rPr>
              <a:t>页</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 fill="hold"/>
                                        <p:tgtEl>
                                          <p:spTgt spid="6"/>
                                        </p:tgtEl>
                                        <p:attrNameLst>
                                          <p:attrName>ppt_w</p:attrName>
                                        </p:attrNameLst>
                                      </p:cBhvr>
                                      <p:tavLst>
                                        <p:tav tm="0">
                                          <p:val>
                                            <p:fltVal val="0"/>
                                          </p:val>
                                        </p:tav>
                                        <p:tav tm="100000">
                                          <p:val>
                                            <p:strVal val="#ppt_w"/>
                                          </p:val>
                                        </p:tav>
                                      </p:tavLst>
                                    </p:anim>
                                    <p:anim calcmode="lin" valueType="num">
                                      <p:cBhvr>
                                        <p:cTn id="15" dur="100" fill="hold"/>
                                        <p:tgtEl>
                                          <p:spTgt spid="6"/>
                                        </p:tgtEl>
                                        <p:attrNameLst>
                                          <p:attrName>ppt_h</p:attrName>
                                        </p:attrNameLst>
                                      </p:cBhvr>
                                      <p:tavLst>
                                        <p:tav tm="0">
                                          <p:val>
                                            <p:fltVal val="0"/>
                                          </p:val>
                                        </p:tav>
                                        <p:tav tm="100000">
                                          <p:val>
                                            <p:strVal val="#ppt_h"/>
                                          </p:val>
                                        </p:tav>
                                      </p:tavLst>
                                    </p:anim>
                                    <p:animEffect transition="in" filter="fade">
                                      <p:cBhvr>
                                        <p:cTn id="16" dur="100"/>
                                        <p:tgtEl>
                                          <p:spTgt spid="6"/>
                                        </p:tgtEl>
                                      </p:cBhvr>
                                    </p:animEffect>
                                  </p:childTnLst>
                                </p:cTn>
                              </p:par>
                              <p:par>
                                <p:cTn id="17" presetID="6" presetClass="emph" presetSubtype="0" fill="hold" nodeType="withEffect">
                                  <p:stCondLst>
                                    <p:cond delay="100"/>
                                  </p:stCondLst>
                                  <p:childTnLst>
                                    <p:animScale>
                                      <p:cBhvr>
                                        <p:cTn id="18" dur="100" fill="hold"/>
                                        <p:tgtEl>
                                          <p:spTgt spid="6"/>
                                        </p:tgtEl>
                                      </p:cBhvr>
                                      <p:by x="110000" y="110000"/>
                                    </p:animScale>
                                  </p:childTnLst>
                                </p:cTn>
                              </p:par>
                              <p:par>
                                <p:cTn id="19" presetID="6" presetClass="emph" presetSubtype="0" fill="hold" nodeType="withEffect">
                                  <p:stCondLst>
                                    <p:cond delay="200"/>
                                  </p:stCondLst>
                                  <p:childTnLst>
                                    <p:animScale>
                                      <p:cBhvr>
                                        <p:cTn id="20" dur="200" fill="hold"/>
                                        <p:tgtEl>
                                          <p:spTgt spid="6"/>
                                        </p:tgtEl>
                                      </p:cBhvr>
                                      <p:by x="90000" y="90000"/>
                                    </p:animScale>
                                  </p:childTnLst>
                                </p:cTn>
                              </p:par>
                              <p:par>
                                <p:cTn id="21" presetID="6" presetClass="emph" presetSubtype="0" fill="hold" nodeType="withEffect">
                                  <p:stCondLst>
                                    <p:cond delay="400"/>
                                  </p:stCondLst>
                                  <p:childTnLst>
                                    <p:animScale>
                                      <p:cBhvr>
                                        <p:cTn id="22" dur="100" fill="hold"/>
                                        <p:tgtEl>
                                          <p:spTgt spid="6"/>
                                        </p:tgtEl>
                                      </p:cBhvr>
                                      <p:by x="105000" y="105000"/>
                                    </p:animScale>
                                  </p:childTnLst>
                                </p:cTn>
                              </p:par>
                              <p:par>
                                <p:cTn id="23" presetID="6" presetClass="emph" presetSubtype="0" fill="hold" nodeType="withEffect">
                                  <p:stCondLst>
                                    <p:cond delay="500"/>
                                  </p:stCondLst>
                                  <p:childTnLst>
                                    <p:animScale>
                                      <p:cBhvr>
                                        <p:cTn id="24" dur="200" fill="hold"/>
                                        <p:tgtEl>
                                          <p:spTgt spid="6"/>
                                        </p:tgtEl>
                                      </p:cBhvr>
                                      <p:by x="95000" y="95000"/>
                                    </p:animScale>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000"/>
                            </p:stCondLst>
                            <p:childTnLst>
                              <p:par>
                                <p:cTn id="32" presetID="1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ppt_x</p:attrName>
                                        </p:attrNameLst>
                                      </p:cBhvr>
                                      <p:tavLst>
                                        <p:tav tm="0">
                                          <p:val>
                                            <p:strVal val="#ppt_x-#ppt_w*1.125000"/>
                                          </p:val>
                                        </p:tav>
                                        <p:tav tm="100000">
                                          <p:val>
                                            <p:strVal val="#ppt_x"/>
                                          </p:val>
                                        </p:tav>
                                      </p:tavLst>
                                    </p:anim>
                                    <p:animEffect transition="in" filter="wipe(right)">
                                      <p:cBhvr>
                                        <p:cTn id="35" dur="500"/>
                                        <p:tgtEl>
                                          <p:spTgt spid="17"/>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childTnLst>
                          </p:cTn>
                        </p:par>
                        <p:par>
                          <p:cTn id="42" fill="hold">
                            <p:stCondLst>
                              <p:cond delay="3000"/>
                            </p:stCondLst>
                            <p:childTnLst>
                              <p:par>
                                <p:cTn id="43" presetID="12" presetClass="entr" presetSubtype="8"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p:tgtEl>
                                          <p:spTgt spid="18"/>
                                        </p:tgtEl>
                                        <p:attrNameLst>
                                          <p:attrName>ppt_x</p:attrName>
                                        </p:attrNameLst>
                                      </p:cBhvr>
                                      <p:tavLst>
                                        <p:tav tm="0">
                                          <p:val>
                                            <p:strVal val="#ppt_x-#ppt_w*1.125000"/>
                                          </p:val>
                                        </p:tav>
                                        <p:tav tm="100000">
                                          <p:val>
                                            <p:strVal val="#ppt_x"/>
                                          </p:val>
                                        </p:tav>
                                      </p:tavLst>
                                    </p:anim>
                                    <p:animEffect transition="in" filter="wipe(right)">
                                      <p:cBhvr>
                                        <p:cTn id="46" dur="500"/>
                                        <p:tgtEl>
                                          <p:spTgt spid="18"/>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childTnLst>
                          </p:cTn>
                        </p:par>
                        <p:par>
                          <p:cTn id="53" fill="hold">
                            <p:stCondLst>
                              <p:cond delay="4000"/>
                            </p:stCondLst>
                            <p:childTnLst>
                              <p:par>
                                <p:cTn id="54" presetID="1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p:tgtEl>
                                          <p:spTgt spid="14"/>
                                        </p:tgtEl>
                                        <p:attrNameLst>
                                          <p:attrName>ppt_x</p:attrName>
                                        </p:attrNameLst>
                                      </p:cBhvr>
                                      <p:tavLst>
                                        <p:tav tm="0">
                                          <p:val>
                                            <p:strVal val="#ppt_x-#ppt_w*1.125000"/>
                                          </p:val>
                                        </p:tav>
                                        <p:tav tm="100000">
                                          <p:val>
                                            <p:strVal val="#ppt_x"/>
                                          </p:val>
                                        </p:tav>
                                      </p:tavLst>
                                    </p:anim>
                                    <p:animEffect transition="in" filter="wipe(right)">
                                      <p:cBhvr>
                                        <p:cTn id="57" dur="500"/>
                                        <p:tgtEl>
                                          <p:spTgt spid="14"/>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500" fill="hold"/>
                                        <p:tgtEl>
                                          <p:spTgt spid="16"/>
                                        </p:tgtEl>
                                        <p:attrNameLst>
                                          <p:attrName>ppt_w</p:attrName>
                                        </p:attrNameLst>
                                      </p:cBhvr>
                                      <p:tavLst>
                                        <p:tav tm="0">
                                          <p:val>
                                            <p:fltVal val="0"/>
                                          </p:val>
                                        </p:tav>
                                        <p:tav tm="100000">
                                          <p:val>
                                            <p:strVal val="#ppt_w"/>
                                          </p:val>
                                        </p:tav>
                                      </p:tavLst>
                                    </p:anim>
                                    <p:anim calcmode="lin" valueType="num">
                                      <p:cBhvr>
                                        <p:cTn id="62" dur="500" fill="hold"/>
                                        <p:tgtEl>
                                          <p:spTgt spid="16"/>
                                        </p:tgtEl>
                                        <p:attrNameLst>
                                          <p:attrName>ppt_h</p:attrName>
                                        </p:attrNameLst>
                                      </p:cBhvr>
                                      <p:tavLst>
                                        <p:tav tm="0">
                                          <p:val>
                                            <p:fltVal val="0"/>
                                          </p:val>
                                        </p:tav>
                                        <p:tav tm="100000">
                                          <p:val>
                                            <p:strVal val="#ppt_h"/>
                                          </p:val>
                                        </p:tav>
                                      </p:tavLst>
                                    </p:anim>
                                    <p:animEffect transition="in" filter="fade">
                                      <p:cBhvr>
                                        <p:cTn id="63" dur="500"/>
                                        <p:tgtEl>
                                          <p:spTgt spid="16"/>
                                        </p:tgtEl>
                                      </p:cBhvr>
                                    </p:animEffect>
                                  </p:childTnLst>
                                </p:cTn>
                              </p:par>
                            </p:childTnLst>
                          </p:cTn>
                        </p:par>
                        <p:par>
                          <p:cTn id="64" fill="hold">
                            <p:stCondLst>
                              <p:cond delay="5000"/>
                            </p:stCondLst>
                            <p:childTnLst>
                              <p:par>
                                <p:cTn id="65" presetID="12" presetClass="entr" presetSubtype="8"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p:tgtEl>
                                          <p:spTgt spid="19"/>
                                        </p:tgtEl>
                                        <p:attrNameLst>
                                          <p:attrName>ppt_x</p:attrName>
                                        </p:attrNameLst>
                                      </p:cBhvr>
                                      <p:tavLst>
                                        <p:tav tm="0">
                                          <p:val>
                                            <p:strVal val="#ppt_x-#ppt_w*1.125000"/>
                                          </p:val>
                                        </p:tav>
                                        <p:tav tm="100000">
                                          <p:val>
                                            <p:strVal val="#ppt_x"/>
                                          </p:val>
                                        </p:tav>
                                      </p:tavLst>
                                    </p:anim>
                                    <p:animEffect transition="in" filter="wipe(right)">
                                      <p:cBhvr>
                                        <p:cTn id="68" dur="500"/>
                                        <p:tgtEl>
                                          <p:spTgt spid="19"/>
                                        </p:tgtEl>
                                      </p:cBhvr>
                                    </p:animEffect>
                                  </p:childTnLst>
                                </p:cTn>
                              </p:par>
                            </p:childTnLst>
                          </p:cTn>
                        </p:par>
                        <p:par>
                          <p:cTn id="69" fill="hold">
                            <p:stCondLst>
                              <p:cond delay="5500"/>
                            </p:stCondLst>
                            <p:childTnLst>
                              <p:par>
                                <p:cTn id="70" presetID="53" presetClass="entr" presetSubtype="16"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childTnLst>
                          </p:cTn>
                        </p:par>
                        <p:par>
                          <p:cTn id="75" fill="hold">
                            <p:stCondLst>
                              <p:cond delay="6000"/>
                            </p:stCondLst>
                            <p:childTnLst>
                              <p:par>
                                <p:cTn id="76" presetID="12" presetClass="entr" presetSubtype="8"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p:tgtEl>
                                          <p:spTgt spid="21"/>
                                        </p:tgtEl>
                                        <p:attrNameLst>
                                          <p:attrName>ppt_x</p:attrName>
                                        </p:attrNameLst>
                                      </p:cBhvr>
                                      <p:tavLst>
                                        <p:tav tm="0">
                                          <p:val>
                                            <p:strVal val="#ppt_x-#ppt_w*1.125000"/>
                                          </p:val>
                                        </p:tav>
                                        <p:tav tm="100000">
                                          <p:val>
                                            <p:strVal val="#ppt_x"/>
                                          </p:val>
                                        </p:tav>
                                      </p:tavLst>
                                    </p:anim>
                                    <p:animEffect transition="in" filter="wipe(right)">
                                      <p:cBhvr>
                                        <p:cTn id="79" dur="500"/>
                                        <p:tgtEl>
                                          <p:spTgt spid="21"/>
                                        </p:tgtEl>
                                      </p:cBhvr>
                                    </p:animEffect>
                                  </p:childTnLst>
                                </p:cTn>
                              </p:par>
                            </p:childTnLst>
                          </p:cTn>
                        </p:par>
                        <p:par>
                          <p:cTn id="80" fill="hold">
                            <p:stCondLst>
                              <p:cond delay="6500"/>
                            </p:stCondLst>
                            <p:childTnLst>
                              <p:par>
                                <p:cTn id="81" presetID="53" presetClass="entr" presetSubtype="16"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Effect transition="in" filter="fade">
                                      <p:cBhvr>
                                        <p:cTn id="85" dur="500"/>
                                        <p:tgtEl>
                                          <p:spTgt spid="22"/>
                                        </p:tgtEl>
                                      </p:cBhvr>
                                    </p:animEffect>
                                  </p:childTnLst>
                                </p:cTn>
                              </p:par>
                            </p:childTnLst>
                          </p:cTn>
                        </p:par>
                        <p:par>
                          <p:cTn id="86" fill="hold">
                            <p:stCondLst>
                              <p:cond delay="7000"/>
                            </p:stCondLst>
                            <p:childTnLst>
                              <p:par>
                                <p:cTn id="87" presetID="12" presetClass="entr" presetSubtype="8" fill="hold" grpId="0" nodeType="after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p:tgtEl>
                                          <p:spTgt spid="23"/>
                                        </p:tgtEl>
                                        <p:attrNameLst>
                                          <p:attrName>ppt_x</p:attrName>
                                        </p:attrNameLst>
                                      </p:cBhvr>
                                      <p:tavLst>
                                        <p:tav tm="0">
                                          <p:val>
                                            <p:strVal val="#ppt_x-#ppt_w*1.125000"/>
                                          </p:val>
                                        </p:tav>
                                        <p:tav tm="100000">
                                          <p:val>
                                            <p:strVal val="#ppt_x"/>
                                          </p:val>
                                        </p:tav>
                                      </p:tavLst>
                                    </p:anim>
                                    <p:animEffect transition="in" filter="wipe(right)">
                                      <p:cBhvr>
                                        <p:cTn id="9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7" grpId="0"/>
      <p:bldP spid="18" grpId="0"/>
      <p:bldP spid="25" grpId="0" animBg="1"/>
      <p:bldP spid="13" grpId="0" animBg="1"/>
      <p:bldP spid="14" grpId="0"/>
      <p:bldP spid="16" grpId="0" animBg="1"/>
      <p:bldP spid="19" grpId="0"/>
      <p:bldP spid="20" grpId="0" animBg="1"/>
      <p:bldP spid="21" grpId="0"/>
      <p:bldP spid="22" grpId="0" animBg="1"/>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公共组件开发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4847674"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【site-</a:t>
            </a:r>
            <a:r>
              <a:rPr lang="en-US" altLang="zh-CN" sz="2400" b="1" dirty="0" err="1">
                <a:solidFill>
                  <a:srgbClr val="0567A2"/>
                </a:solidFill>
              </a:rPr>
              <a:t>footer.vue</a:t>
            </a:r>
            <a:r>
              <a:rPr lang="en-US" altLang="zh-CN" sz="2400" b="1" dirty="0">
                <a:solidFill>
                  <a:srgbClr val="0567A2"/>
                </a:solidFill>
              </a:rPr>
              <a:t>】</a:t>
            </a:r>
            <a:r>
              <a:rPr lang="zh-CN" altLang="en-US" sz="2400" b="1" dirty="0">
                <a:solidFill>
                  <a:srgbClr val="0567A2"/>
                </a:solidFill>
              </a:rPr>
              <a:t>底部版权组件</a:t>
            </a:r>
            <a:endParaRPr lang="zh-CN" altLang="zh-CN" sz="2400" b="1" dirty="0">
              <a:solidFill>
                <a:srgbClr val="0567A2"/>
              </a:solidFill>
            </a:endParaRPr>
          </a:p>
        </p:txBody>
      </p:sp>
      <p:pic>
        <p:nvPicPr>
          <p:cNvPr id="4" name="图片 3"/>
          <p:cNvPicPr>
            <a:picLocks noChangeAspect="1"/>
          </p:cNvPicPr>
          <p:nvPr/>
        </p:nvPicPr>
        <p:blipFill>
          <a:blip r:embed="rId1"/>
          <a:stretch>
            <a:fillRect/>
          </a:stretch>
        </p:blipFill>
        <p:spPr>
          <a:xfrm>
            <a:off x="693964" y="2577768"/>
            <a:ext cx="7920000" cy="12569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公共组件开发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5594096"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【input-</a:t>
            </a:r>
            <a:r>
              <a:rPr lang="en-US" altLang="zh-CN" sz="2400" b="1" dirty="0" err="1">
                <a:solidFill>
                  <a:srgbClr val="0567A2"/>
                </a:solidFill>
              </a:rPr>
              <a:t>number.vue</a:t>
            </a:r>
            <a:r>
              <a:rPr lang="en-US" altLang="zh-CN" sz="2400" b="1" dirty="0">
                <a:solidFill>
                  <a:srgbClr val="0567A2"/>
                </a:solidFill>
              </a:rPr>
              <a:t>】</a:t>
            </a:r>
            <a:r>
              <a:rPr lang="zh-CN" altLang="en-US" sz="2400" b="1" dirty="0">
                <a:solidFill>
                  <a:srgbClr val="0567A2"/>
                </a:solidFill>
              </a:rPr>
              <a:t>数字输入框组件</a:t>
            </a:r>
            <a:endParaRPr lang="zh-CN" altLang="zh-CN" sz="2400" b="1" dirty="0">
              <a:solidFill>
                <a:srgbClr val="0567A2"/>
              </a:solidFill>
            </a:endParaRPr>
          </a:p>
        </p:txBody>
      </p:sp>
      <p:pic>
        <p:nvPicPr>
          <p:cNvPr id="11" name="图片 10"/>
          <p:cNvPicPr/>
          <p:nvPr/>
        </p:nvPicPr>
        <p:blipFill rotWithShape="1">
          <a:blip r:embed="rId1"/>
          <a:srcRect l="8969" t="5405" r="9215" b="9010"/>
          <a:stretch>
            <a:fillRect/>
          </a:stretch>
        </p:blipFill>
        <p:spPr bwMode="auto">
          <a:xfrm>
            <a:off x="3010886" y="2259302"/>
            <a:ext cx="2764272" cy="1001546"/>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组件的数据和方法</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4412746"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a:t>
            </a:r>
            <a:r>
              <a:rPr lang="en-US" altLang="zh-CN" sz="2400" b="1" dirty="0" err="1">
                <a:solidFill>
                  <a:srgbClr val="0567A2"/>
                </a:solidFill>
              </a:rPr>
              <a:t>checkbox.vue</a:t>
            </a:r>
            <a:r>
              <a:rPr lang="en-US" altLang="zh-CN" sz="2400" b="1" dirty="0">
                <a:solidFill>
                  <a:srgbClr val="0567A2"/>
                </a:solidFill>
              </a:rPr>
              <a:t>】</a:t>
            </a:r>
            <a:r>
              <a:rPr lang="zh-CN" altLang="en-US" sz="2400" b="1" dirty="0">
                <a:solidFill>
                  <a:srgbClr val="0567A2"/>
                </a:solidFill>
              </a:rPr>
              <a:t>复选框组件</a:t>
            </a:r>
            <a:endParaRPr lang="zh-CN" altLang="zh-CN" sz="2400" b="1" dirty="0">
              <a:solidFill>
                <a:srgbClr val="0567A2"/>
              </a:solidFill>
            </a:endParaRPr>
          </a:p>
        </p:txBody>
      </p:sp>
      <p:sp>
        <p:nvSpPr>
          <p:cNvPr id="9" name="矩形 8"/>
          <p:cNvSpPr/>
          <p:nvPr/>
        </p:nvSpPr>
        <p:spPr>
          <a:xfrm>
            <a:off x="754179" y="2665654"/>
            <a:ext cx="1961432" cy="369332"/>
          </a:xfrm>
          <a:prstGeom prst="rect">
            <a:avLst/>
          </a:prstGeom>
        </p:spPr>
        <p:txBody>
          <a:bodyPr wrap="square">
            <a:spAutoFit/>
          </a:bodyPr>
          <a:lstStyle/>
          <a:p>
            <a:r>
              <a:rPr lang="zh-CN" altLang="zh-CN" dirty="0"/>
              <a:t>复选框未勾选时</a:t>
            </a:r>
            <a:endParaRPr lang="zh-CN" altLang="zh-CN" dirty="0"/>
          </a:p>
        </p:txBody>
      </p:sp>
      <p:sp>
        <p:nvSpPr>
          <p:cNvPr id="10" name="矩形 9"/>
          <p:cNvSpPr/>
          <p:nvPr/>
        </p:nvSpPr>
        <p:spPr>
          <a:xfrm>
            <a:off x="766829" y="3671862"/>
            <a:ext cx="1961432" cy="369332"/>
          </a:xfrm>
          <a:prstGeom prst="rect">
            <a:avLst/>
          </a:prstGeom>
        </p:spPr>
        <p:txBody>
          <a:bodyPr wrap="square">
            <a:spAutoFit/>
          </a:bodyPr>
          <a:lstStyle/>
          <a:p>
            <a:r>
              <a:rPr lang="zh-CN" altLang="zh-CN" dirty="0" smtClean="0"/>
              <a:t>复选框勾</a:t>
            </a:r>
            <a:r>
              <a:rPr lang="zh-CN" altLang="zh-CN" dirty="0"/>
              <a:t>选时</a:t>
            </a:r>
            <a:endParaRPr lang="zh-CN" altLang="zh-CN" dirty="0"/>
          </a:p>
        </p:txBody>
      </p:sp>
      <p:pic>
        <p:nvPicPr>
          <p:cNvPr id="11" name="图片 10"/>
          <p:cNvPicPr/>
          <p:nvPr/>
        </p:nvPicPr>
        <p:blipFill>
          <a:blip r:embed="rId1"/>
          <a:stretch>
            <a:fillRect/>
          </a:stretch>
        </p:blipFill>
        <p:spPr>
          <a:xfrm>
            <a:off x="3345999" y="2544210"/>
            <a:ext cx="966119" cy="612875"/>
          </a:xfrm>
          <a:prstGeom prst="rect">
            <a:avLst/>
          </a:prstGeom>
        </p:spPr>
      </p:pic>
      <p:pic>
        <p:nvPicPr>
          <p:cNvPr id="12" name="图片 11"/>
          <p:cNvPicPr/>
          <p:nvPr/>
        </p:nvPicPr>
        <p:blipFill>
          <a:blip r:embed="rId2"/>
          <a:stretch>
            <a:fillRect/>
          </a:stretch>
        </p:blipFill>
        <p:spPr>
          <a:xfrm>
            <a:off x="3345999" y="3572114"/>
            <a:ext cx="1052746" cy="555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组件的数据和方法</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5731826" cy="64633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smtClean="0">
                <a:solidFill>
                  <a:srgbClr val="0567A2"/>
                </a:solidFill>
              </a:rPr>
              <a:t>【page-</a:t>
            </a:r>
            <a:r>
              <a:rPr lang="en-US" altLang="zh-CN" sz="2400" b="1" dirty="0" err="1" smtClean="0">
                <a:solidFill>
                  <a:srgbClr val="0567A2"/>
                </a:solidFill>
              </a:rPr>
              <a:t>header.vue</a:t>
            </a:r>
            <a:r>
              <a:rPr lang="en-US" altLang="zh-CN" sz="2400" b="1" dirty="0" smtClean="0">
                <a:solidFill>
                  <a:srgbClr val="0567A2"/>
                </a:solidFill>
              </a:rPr>
              <a:t>】</a:t>
            </a:r>
            <a:r>
              <a:rPr lang="zh-CN" altLang="en-US" sz="2400" b="1" dirty="0">
                <a:solidFill>
                  <a:srgbClr val="0567A2"/>
                </a:solidFill>
              </a:rPr>
              <a:t>页面吸顶头</a:t>
            </a:r>
            <a:r>
              <a:rPr lang="zh-CN" altLang="en-US" sz="2400" b="1" dirty="0" smtClean="0">
                <a:solidFill>
                  <a:srgbClr val="0567A2"/>
                </a:solidFill>
              </a:rPr>
              <a:t>部组件</a:t>
            </a:r>
            <a:endParaRPr lang="zh-CN" altLang="zh-CN" sz="2400" b="1" dirty="0">
              <a:solidFill>
                <a:srgbClr val="0567A2"/>
              </a:solidFill>
            </a:endParaRPr>
          </a:p>
        </p:txBody>
      </p:sp>
      <p:sp>
        <p:nvSpPr>
          <p:cNvPr id="9" name="矩形 8"/>
          <p:cNvSpPr/>
          <p:nvPr/>
        </p:nvSpPr>
        <p:spPr>
          <a:xfrm>
            <a:off x="840807" y="2175250"/>
            <a:ext cx="1961432" cy="369332"/>
          </a:xfrm>
          <a:prstGeom prst="rect">
            <a:avLst/>
          </a:prstGeom>
        </p:spPr>
        <p:txBody>
          <a:bodyPr wrap="square">
            <a:spAutoFit/>
          </a:bodyPr>
          <a:lstStyle/>
          <a:p>
            <a:r>
              <a:rPr lang="zh-CN" altLang="en-US" dirty="0" smtClean="0"/>
              <a:t>展示商品名称</a:t>
            </a:r>
            <a:endParaRPr lang="zh-CN" altLang="zh-CN" dirty="0"/>
          </a:p>
        </p:txBody>
      </p:sp>
      <p:pic>
        <p:nvPicPr>
          <p:cNvPr id="13" name="图片 12"/>
          <p:cNvPicPr/>
          <p:nvPr/>
        </p:nvPicPr>
        <p:blipFill>
          <a:blip r:embed="rId1"/>
          <a:stretch>
            <a:fillRect/>
          </a:stretch>
        </p:blipFill>
        <p:spPr>
          <a:xfrm>
            <a:off x="840807" y="2895194"/>
            <a:ext cx="6294755" cy="21003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组件的数据和方法</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矩形 7"/>
          <p:cNvSpPr/>
          <p:nvPr/>
        </p:nvSpPr>
        <p:spPr>
          <a:xfrm>
            <a:off x="560388" y="1069605"/>
            <a:ext cx="4378314" cy="589841"/>
          </a:xfrm>
          <a:prstGeom prst="rect">
            <a:avLst/>
          </a:prstGeom>
        </p:spPr>
        <p:txBody>
          <a:bodyPr wrap="none">
            <a:spAutoFit/>
          </a:bodyPr>
          <a:lstStyle/>
          <a:p>
            <a:pPr marL="342900" indent="-342900">
              <a:lnSpc>
                <a:spcPct val="150000"/>
              </a:lnSpc>
              <a:spcBef>
                <a:spcPct val="20000"/>
              </a:spcBef>
              <a:buFontTx/>
              <a:buChar char="•"/>
              <a:defRPr/>
            </a:pPr>
            <a:r>
              <a:rPr lang="en-US" altLang="zh-CN" sz="2400" b="1" dirty="0">
                <a:solidFill>
                  <a:srgbClr val="0567A2"/>
                </a:solidFill>
              </a:rPr>
              <a:t>【address-</a:t>
            </a:r>
            <a:r>
              <a:rPr lang="en-US" altLang="zh-CN" sz="2400" b="1" dirty="0" err="1">
                <a:solidFill>
                  <a:srgbClr val="0567A2"/>
                </a:solidFill>
              </a:rPr>
              <a:t>list.vue</a:t>
            </a:r>
            <a:r>
              <a:rPr lang="en-US" altLang="zh-CN" sz="2400" b="1" dirty="0">
                <a:solidFill>
                  <a:srgbClr val="0567A2"/>
                </a:solidFill>
              </a:rPr>
              <a:t>】</a:t>
            </a:r>
            <a:r>
              <a:rPr lang="zh-CN" altLang="en-US" sz="2400" b="1" dirty="0">
                <a:solidFill>
                  <a:srgbClr val="0567A2"/>
                </a:solidFill>
              </a:rPr>
              <a:t>地址组件</a:t>
            </a:r>
            <a:endParaRPr lang="zh-CN" altLang="zh-CN" sz="2400" b="1" dirty="0">
              <a:solidFill>
                <a:srgbClr val="0567A2"/>
              </a:solidFill>
            </a:endParaRPr>
          </a:p>
        </p:txBody>
      </p:sp>
      <p:pic>
        <p:nvPicPr>
          <p:cNvPr id="10" name="图片 9"/>
          <p:cNvPicPr/>
          <p:nvPr/>
        </p:nvPicPr>
        <p:blipFill>
          <a:blip r:embed="rId1"/>
          <a:stretch>
            <a:fillRect/>
          </a:stretch>
        </p:blipFill>
        <p:spPr>
          <a:xfrm>
            <a:off x="1005981" y="2192184"/>
            <a:ext cx="6545012" cy="26980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商城首页开发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6" name="图片 5"/>
          <p:cNvPicPr>
            <a:picLocks noChangeAspect="1"/>
          </p:cNvPicPr>
          <p:nvPr/>
        </p:nvPicPr>
        <p:blipFill>
          <a:blip r:embed="rId1"/>
          <a:stretch>
            <a:fillRect/>
          </a:stretch>
        </p:blipFill>
        <p:spPr>
          <a:xfrm>
            <a:off x="653143" y="1558284"/>
            <a:ext cx="7604955" cy="4571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商品</a:t>
            </a:r>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分类页开发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994787" y="1142777"/>
            <a:ext cx="7557598" cy="51933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商品</a:t>
            </a:r>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详情页开发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721895" y="1348041"/>
            <a:ext cx="7542026" cy="46559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购物</a:t>
            </a:r>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车页开发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625642" y="1402379"/>
            <a:ext cx="7883384" cy="4411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确认</a:t>
            </a:r>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订单页开发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401079" y="1366787"/>
            <a:ext cx="8119000" cy="4543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商城首页</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39"/>
          <p:cNvSpPr txBox="1">
            <a:spLocks noChangeArrowheads="1"/>
          </p:cNvSpPr>
          <p:nvPr/>
        </p:nvSpPr>
        <p:spPr bwMode="auto">
          <a:xfrm>
            <a:off x="423512" y="1117868"/>
            <a:ext cx="824366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smtClean="0">
                <a:latin typeface="宋体" panose="02010600030101010101" pitchFamily="2" charset="-122"/>
              </a:rPr>
              <a:t>    商</a:t>
            </a:r>
            <a:r>
              <a:rPr lang="zh-CN" altLang="en-US" dirty="0">
                <a:latin typeface="宋体" panose="02010600030101010101" pitchFamily="2" charset="-122"/>
              </a:rPr>
              <a:t>城首页是一个程序的入口页面，客户打开程序，首先映入眼帘的就是该页面，它的页面设计影响到用户体验。商城首页由</a:t>
            </a:r>
            <a:r>
              <a:rPr lang="en-US" altLang="zh-CN" dirty="0">
                <a:latin typeface="宋体" panose="02010600030101010101" pitchFamily="2" charset="-122"/>
              </a:rPr>
              <a:t>4</a:t>
            </a:r>
            <a:r>
              <a:rPr lang="zh-CN" altLang="en-US" dirty="0">
                <a:latin typeface="宋体" panose="02010600030101010101" pitchFamily="2" charset="-122"/>
              </a:rPr>
              <a:t>部分组成，依次为：顶部导航、轮播图区域、商品展示区域、底部</a:t>
            </a:r>
            <a:r>
              <a:rPr lang="zh-CN" altLang="en-US" dirty="0" smtClean="0">
                <a:latin typeface="宋体" panose="02010600030101010101" pitchFamily="2" charset="-122"/>
              </a:rPr>
              <a:t>版权。</a:t>
            </a:r>
            <a:endParaRPr lang="en-US" altLang="zh-CN" dirty="0">
              <a:latin typeface="宋体" panose="02010600030101010101" pitchFamily="2" charset="-122"/>
            </a:endParaRPr>
          </a:p>
        </p:txBody>
      </p:sp>
      <p:pic>
        <p:nvPicPr>
          <p:cNvPr id="7" name="图片 6"/>
          <p:cNvPicPr/>
          <p:nvPr/>
        </p:nvPicPr>
        <p:blipFill>
          <a:blip r:embed="rId1"/>
          <a:stretch>
            <a:fillRect/>
          </a:stretch>
        </p:blipFill>
        <p:spPr>
          <a:xfrm>
            <a:off x="1828800" y="2456696"/>
            <a:ext cx="5852159" cy="40403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个人</a:t>
            </a:r>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订单页开发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 name="图片 4"/>
          <p:cNvPicPr>
            <a:picLocks noChangeAspect="1"/>
          </p:cNvPicPr>
          <p:nvPr/>
        </p:nvPicPr>
        <p:blipFill>
          <a:blip r:embed="rId1"/>
          <a:stretch>
            <a:fillRect/>
          </a:stretch>
        </p:blipFill>
        <p:spPr>
          <a:xfrm>
            <a:off x="423512" y="1572854"/>
            <a:ext cx="8164578" cy="40675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7350" y="312819"/>
            <a:ext cx="4716082" cy="618016"/>
          </a:xfrm>
        </p:spPr>
        <p:txBody>
          <a:bodyPr/>
          <a:lstStyle/>
          <a:p>
            <a:r>
              <a:rPr lang="zh-CN" altLang="en-US" dirty="0" smtClean="0"/>
              <a:t>学习目标</a:t>
            </a:r>
            <a:endParaRPr lang="zh-CN" altLang="en-US" dirty="0"/>
          </a:p>
        </p:txBody>
      </p:sp>
      <p:sp>
        <p:nvSpPr>
          <p:cNvPr id="3" name="文本框 2"/>
          <p:cNvSpPr txBox="1"/>
          <p:nvPr/>
        </p:nvSpPr>
        <p:spPr>
          <a:xfrm>
            <a:off x="3049653" y="2503507"/>
            <a:ext cx="2326617" cy="438592"/>
          </a:xfrm>
          <a:prstGeom prst="rect">
            <a:avLst/>
          </a:prstGeom>
          <a:noFill/>
        </p:spPr>
        <p:txBody>
          <a:bodyPr wrap="none" lIns="68589" tIns="34295" rIns="68589" bIns="34295"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en-US" altLang="zh-CN" sz="2400" dirty="0" smtClean="0">
                <a:solidFill>
                  <a:srgbClr val="414455"/>
                </a:solidFill>
              </a:rPr>
              <a:t>8.3  </a:t>
            </a:r>
            <a:r>
              <a:rPr lang="zh-CN" altLang="en-US" sz="2400" dirty="0" smtClean="0">
                <a:solidFill>
                  <a:srgbClr val="414455"/>
                </a:solidFill>
              </a:rPr>
              <a:t>数据库</a:t>
            </a:r>
            <a:r>
              <a:rPr lang="zh-CN" altLang="en-US" sz="2400" dirty="0">
                <a:solidFill>
                  <a:srgbClr val="414455"/>
                </a:solidFill>
              </a:rPr>
              <a:t>设计</a:t>
            </a:r>
            <a:endParaRPr lang="zh-CN" altLang="en-US" sz="2400" dirty="0">
              <a:solidFill>
                <a:srgbClr val="414455"/>
              </a:solidFill>
            </a:endParaRPr>
          </a:p>
        </p:txBody>
      </p:sp>
      <p:grpSp>
        <p:nvGrpSpPr>
          <p:cNvPr id="6" name="组合 5"/>
          <p:cNvGrpSpPr/>
          <p:nvPr/>
        </p:nvGrpSpPr>
        <p:grpSpPr>
          <a:xfrm>
            <a:off x="967707" y="1373695"/>
            <a:ext cx="1855130" cy="1855130"/>
            <a:chOff x="2884264" y="3028364"/>
            <a:chExt cx="798675" cy="798675"/>
          </a:xfrm>
        </p:grpSpPr>
        <p:grpSp>
          <p:nvGrpSpPr>
            <p:cNvPr id="7" name="组合 6"/>
            <p:cNvGrpSpPr/>
            <p:nvPr/>
          </p:nvGrpSpPr>
          <p:grpSpPr>
            <a:xfrm>
              <a:off x="2884264" y="3028364"/>
              <a:ext cx="798675" cy="798675"/>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41300" dist="228600" dir="78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椭圆 8"/>
            <p:cNvSpPr/>
            <p:nvPr/>
          </p:nvSpPr>
          <p:spPr>
            <a:xfrm>
              <a:off x="2892599" y="3138954"/>
              <a:ext cx="764108" cy="579934"/>
            </a:xfrm>
            <a:prstGeom prst="ellipse">
              <a:avLst/>
            </a:pr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prstClr val="white"/>
                  </a:solidFill>
                </a:rPr>
                <a:t>Vue.js</a:t>
              </a:r>
              <a:endParaRPr lang="zh-CN" altLang="en-US" sz="2800" b="1" dirty="0">
                <a:solidFill>
                  <a:prstClr val="white"/>
                </a:solidFill>
              </a:endParaRPr>
            </a:p>
          </p:txBody>
        </p:sp>
      </p:grpSp>
      <p:sp>
        <p:nvSpPr>
          <p:cNvPr id="15" name="椭圆 14"/>
          <p:cNvSpPr/>
          <p:nvPr/>
        </p:nvSpPr>
        <p:spPr>
          <a:xfrm>
            <a:off x="3101006" y="4016907"/>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7" name="TextBox 26"/>
          <p:cNvSpPr txBox="1"/>
          <p:nvPr/>
        </p:nvSpPr>
        <p:spPr>
          <a:xfrm>
            <a:off x="3474621" y="3499958"/>
            <a:ext cx="4144661"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商品</a:t>
            </a:r>
            <a:r>
              <a:rPr lang="zh-CN" altLang="en-US" sz="2000" dirty="0">
                <a:solidFill>
                  <a:srgbClr val="414455"/>
                </a:solidFill>
                <a:latin typeface="微软雅黑" panose="020B0503020204020204" pitchFamily="34" charset="-122"/>
                <a:ea typeface="微软雅黑" panose="020B0503020204020204" pitchFamily="34" charset="-122"/>
              </a:rPr>
              <a:t>分类表（</a:t>
            </a:r>
            <a:r>
              <a:rPr lang="en-US" altLang="zh-CN" sz="2000" dirty="0" err="1">
                <a:solidFill>
                  <a:srgbClr val="414455"/>
                </a:solidFill>
                <a:latin typeface="微软雅黑" panose="020B0503020204020204" pitchFamily="34" charset="-122"/>
                <a:ea typeface="微软雅黑" panose="020B0503020204020204" pitchFamily="34" charset="-122"/>
              </a:rPr>
              <a:t>product_category</a:t>
            </a:r>
            <a:r>
              <a:rPr lang="zh-CN" altLang="en-US" sz="2000" dirty="0">
                <a:solidFill>
                  <a:srgbClr val="414455"/>
                </a:solidFill>
                <a:latin typeface="微软雅黑" panose="020B0503020204020204" pitchFamily="34" charset="-122"/>
                <a:ea typeface="微软雅黑" panose="020B0503020204020204" pitchFamily="34" charset="-122"/>
              </a:rPr>
              <a:t>）</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18" name="TextBox 27"/>
          <p:cNvSpPr txBox="1"/>
          <p:nvPr/>
        </p:nvSpPr>
        <p:spPr>
          <a:xfrm>
            <a:off x="3474621" y="3953795"/>
            <a:ext cx="2434834"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商品</a:t>
            </a:r>
            <a:r>
              <a:rPr lang="zh-CN" altLang="en-US" sz="2000" dirty="0">
                <a:solidFill>
                  <a:srgbClr val="414455"/>
                </a:solidFill>
                <a:latin typeface="微软雅黑" panose="020B0503020204020204" pitchFamily="34" charset="-122"/>
                <a:ea typeface="微软雅黑" panose="020B0503020204020204" pitchFamily="34" charset="-122"/>
              </a:rPr>
              <a:t>表（</a:t>
            </a:r>
            <a:r>
              <a:rPr lang="en-US" altLang="zh-CN" sz="2000" dirty="0">
                <a:solidFill>
                  <a:srgbClr val="414455"/>
                </a:solidFill>
                <a:latin typeface="微软雅黑" panose="020B0503020204020204" pitchFamily="34" charset="-122"/>
                <a:ea typeface="微软雅黑" panose="020B0503020204020204" pitchFamily="34" charset="-122"/>
              </a:rPr>
              <a:t>product</a:t>
            </a:r>
            <a:r>
              <a:rPr lang="zh-CN" altLang="en-US" sz="2000" dirty="0">
                <a:solidFill>
                  <a:srgbClr val="414455"/>
                </a:solidFill>
                <a:latin typeface="微软雅黑" panose="020B0503020204020204" pitchFamily="34" charset="-122"/>
                <a:ea typeface="微软雅黑" panose="020B0503020204020204" pitchFamily="34" charset="-122"/>
              </a:rPr>
              <a:t>）</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5" name="椭圆 24"/>
          <p:cNvSpPr/>
          <p:nvPr/>
        </p:nvSpPr>
        <p:spPr>
          <a:xfrm>
            <a:off x="3087150" y="3553945"/>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3" name="椭圆 12"/>
          <p:cNvSpPr/>
          <p:nvPr/>
        </p:nvSpPr>
        <p:spPr>
          <a:xfrm>
            <a:off x="3099397" y="4467688"/>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4" name="TextBox 27"/>
          <p:cNvSpPr txBox="1"/>
          <p:nvPr/>
        </p:nvSpPr>
        <p:spPr>
          <a:xfrm>
            <a:off x="3473012" y="4423826"/>
            <a:ext cx="3747693"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商品</a:t>
            </a:r>
            <a:r>
              <a:rPr lang="zh-CN" altLang="en-US" sz="2000" dirty="0">
                <a:solidFill>
                  <a:srgbClr val="414455"/>
                </a:solidFill>
                <a:latin typeface="微软雅黑" panose="020B0503020204020204" pitchFamily="34" charset="-122"/>
                <a:ea typeface="微软雅黑" panose="020B0503020204020204" pitchFamily="34" charset="-122"/>
              </a:rPr>
              <a:t>详情表（</a:t>
            </a:r>
            <a:r>
              <a:rPr lang="en-US" altLang="zh-CN" sz="2000" dirty="0" err="1">
                <a:solidFill>
                  <a:srgbClr val="414455"/>
                </a:solidFill>
                <a:latin typeface="微软雅黑" panose="020B0503020204020204" pitchFamily="34" charset="-122"/>
                <a:ea typeface="微软雅黑" panose="020B0503020204020204" pitchFamily="34" charset="-122"/>
              </a:rPr>
              <a:t>product_detail</a:t>
            </a:r>
            <a:r>
              <a:rPr lang="zh-CN" altLang="en-US" sz="2000" dirty="0">
                <a:solidFill>
                  <a:srgbClr val="414455"/>
                </a:solidFill>
                <a:latin typeface="微软雅黑" panose="020B0503020204020204" pitchFamily="34" charset="-122"/>
                <a:ea typeface="微软雅黑" panose="020B0503020204020204" pitchFamily="34" charset="-122"/>
              </a:rPr>
              <a:t>）</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16" name="椭圆 15"/>
          <p:cNvSpPr/>
          <p:nvPr/>
        </p:nvSpPr>
        <p:spPr>
          <a:xfrm>
            <a:off x="3107416" y="4918474"/>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19" name="TextBox 27"/>
          <p:cNvSpPr txBox="1"/>
          <p:nvPr/>
        </p:nvSpPr>
        <p:spPr>
          <a:xfrm>
            <a:off x="3481031" y="4874612"/>
            <a:ext cx="2194832"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购物</a:t>
            </a:r>
            <a:r>
              <a:rPr lang="zh-CN" altLang="en-US" sz="2000" dirty="0">
                <a:solidFill>
                  <a:srgbClr val="414455"/>
                </a:solidFill>
                <a:latin typeface="微软雅黑" panose="020B0503020204020204" pitchFamily="34" charset="-122"/>
                <a:ea typeface="微软雅黑" panose="020B0503020204020204" pitchFamily="34" charset="-122"/>
              </a:rPr>
              <a:t>车表（</a:t>
            </a:r>
            <a:r>
              <a:rPr lang="en-US" altLang="zh-CN" sz="2000" dirty="0">
                <a:solidFill>
                  <a:srgbClr val="414455"/>
                </a:solidFill>
                <a:latin typeface="微软雅黑" panose="020B0503020204020204" pitchFamily="34" charset="-122"/>
                <a:ea typeface="微软雅黑" panose="020B0503020204020204" pitchFamily="34" charset="-122"/>
              </a:rPr>
              <a:t>cart</a:t>
            </a:r>
            <a:r>
              <a:rPr lang="zh-CN" altLang="en-US" sz="2000" dirty="0">
                <a:solidFill>
                  <a:srgbClr val="414455"/>
                </a:solidFill>
                <a:latin typeface="微软雅黑" panose="020B0503020204020204" pitchFamily="34" charset="-122"/>
                <a:ea typeface="微软雅黑" panose="020B0503020204020204" pitchFamily="34" charset="-122"/>
              </a:rPr>
              <a:t>）</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0" name="椭圆 19"/>
          <p:cNvSpPr/>
          <p:nvPr/>
        </p:nvSpPr>
        <p:spPr>
          <a:xfrm>
            <a:off x="3105812" y="5321131"/>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21" name="TextBox 27"/>
          <p:cNvSpPr txBox="1"/>
          <p:nvPr/>
        </p:nvSpPr>
        <p:spPr>
          <a:xfrm>
            <a:off x="3479427" y="5277269"/>
            <a:ext cx="2892138"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收货</a:t>
            </a:r>
            <a:r>
              <a:rPr lang="zh-CN" altLang="en-US" sz="2000" dirty="0">
                <a:solidFill>
                  <a:srgbClr val="414455"/>
                </a:solidFill>
                <a:latin typeface="微软雅黑" panose="020B0503020204020204" pitchFamily="34" charset="-122"/>
                <a:ea typeface="微软雅黑" panose="020B0503020204020204" pitchFamily="34" charset="-122"/>
              </a:rPr>
              <a:t>地址表（</a:t>
            </a:r>
            <a:r>
              <a:rPr lang="en-US" altLang="zh-CN" sz="2000" dirty="0">
                <a:solidFill>
                  <a:srgbClr val="414455"/>
                </a:solidFill>
                <a:latin typeface="微软雅黑" panose="020B0503020204020204" pitchFamily="34" charset="-122"/>
                <a:ea typeface="微软雅黑" panose="020B0503020204020204" pitchFamily="34" charset="-122"/>
              </a:rPr>
              <a:t>contact</a:t>
            </a:r>
            <a:r>
              <a:rPr lang="zh-CN" altLang="en-US" sz="2000" dirty="0">
                <a:solidFill>
                  <a:srgbClr val="414455"/>
                </a:solidFill>
                <a:latin typeface="微软雅黑" panose="020B0503020204020204" pitchFamily="34" charset="-122"/>
                <a:ea typeface="微软雅黑" panose="020B0503020204020204" pitchFamily="34" charset="-122"/>
              </a:rPr>
              <a:t>）</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2" name="椭圆 21"/>
          <p:cNvSpPr/>
          <p:nvPr/>
        </p:nvSpPr>
        <p:spPr>
          <a:xfrm>
            <a:off x="3113833" y="5743041"/>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23" name="TextBox 27"/>
          <p:cNvSpPr txBox="1"/>
          <p:nvPr/>
        </p:nvSpPr>
        <p:spPr>
          <a:xfrm>
            <a:off x="3487448" y="5699179"/>
            <a:ext cx="2131866"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订单</a:t>
            </a:r>
            <a:r>
              <a:rPr lang="zh-CN" altLang="en-US" sz="2000" dirty="0">
                <a:solidFill>
                  <a:srgbClr val="414455"/>
                </a:solidFill>
                <a:latin typeface="微软雅黑" panose="020B0503020204020204" pitchFamily="34" charset="-122"/>
                <a:ea typeface="微软雅黑" panose="020B0503020204020204" pitchFamily="34" charset="-122"/>
              </a:rPr>
              <a:t>表（</a:t>
            </a:r>
            <a:r>
              <a:rPr lang="en-US" altLang="zh-CN" sz="2000" dirty="0">
                <a:solidFill>
                  <a:srgbClr val="414455"/>
                </a:solidFill>
                <a:latin typeface="微软雅黑" panose="020B0503020204020204" pitchFamily="34" charset="-122"/>
                <a:ea typeface="微软雅黑" panose="020B0503020204020204" pitchFamily="34" charset="-122"/>
              </a:rPr>
              <a:t>order</a:t>
            </a:r>
            <a:r>
              <a:rPr lang="zh-CN" altLang="en-US" sz="2000" dirty="0">
                <a:solidFill>
                  <a:srgbClr val="414455"/>
                </a:solidFill>
                <a:latin typeface="微软雅黑" panose="020B0503020204020204" pitchFamily="34" charset="-122"/>
                <a:ea typeface="微软雅黑" panose="020B0503020204020204" pitchFamily="34" charset="-122"/>
              </a:rPr>
              <a:t>）</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4" name="TextBox 26"/>
          <p:cNvSpPr txBox="1"/>
          <p:nvPr/>
        </p:nvSpPr>
        <p:spPr>
          <a:xfrm>
            <a:off x="3463392" y="3065211"/>
            <a:ext cx="1988045"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用户</a:t>
            </a:r>
            <a:r>
              <a:rPr lang="zh-CN" altLang="en-US" sz="2000" dirty="0">
                <a:solidFill>
                  <a:srgbClr val="414455"/>
                </a:solidFill>
                <a:latin typeface="微软雅黑" panose="020B0503020204020204" pitchFamily="34" charset="-122"/>
                <a:ea typeface="微软雅黑" panose="020B0503020204020204" pitchFamily="34" charset="-122"/>
              </a:rPr>
              <a:t>表（</a:t>
            </a:r>
            <a:r>
              <a:rPr lang="en-US" altLang="zh-CN" sz="2000" dirty="0">
                <a:solidFill>
                  <a:srgbClr val="414455"/>
                </a:solidFill>
                <a:latin typeface="微软雅黑" panose="020B0503020204020204" pitchFamily="34" charset="-122"/>
                <a:ea typeface="微软雅黑" panose="020B0503020204020204" pitchFamily="34" charset="-122"/>
              </a:rPr>
              <a:t>user</a:t>
            </a:r>
            <a:r>
              <a:rPr lang="zh-CN" altLang="en-US" sz="2000" dirty="0">
                <a:solidFill>
                  <a:srgbClr val="414455"/>
                </a:solidFill>
                <a:latin typeface="微软雅黑" panose="020B0503020204020204" pitchFamily="34" charset="-122"/>
                <a:ea typeface="微软雅黑" panose="020B0503020204020204" pitchFamily="34" charset="-122"/>
              </a:rPr>
              <a:t>）</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26" name="椭圆 25"/>
          <p:cNvSpPr/>
          <p:nvPr/>
        </p:nvSpPr>
        <p:spPr>
          <a:xfrm>
            <a:off x="3075921" y="3119198"/>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27" name="椭圆 26"/>
          <p:cNvSpPr/>
          <p:nvPr/>
        </p:nvSpPr>
        <p:spPr>
          <a:xfrm>
            <a:off x="3160356" y="6116820"/>
            <a:ext cx="292137" cy="292137"/>
          </a:xfrm>
          <a:prstGeom prst="ellipse">
            <a:avLst/>
          </a:prstGeom>
          <a:solidFill>
            <a:schemeClr val="accent1"/>
          </a:solidFill>
          <a:ln w="3810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p>
        </p:txBody>
      </p:sp>
      <p:sp>
        <p:nvSpPr>
          <p:cNvPr id="28" name="TextBox 27"/>
          <p:cNvSpPr txBox="1"/>
          <p:nvPr/>
        </p:nvSpPr>
        <p:spPr>
          <a:xfrm>
            <a:off x="3533971" y="6072958"/>
            <a:ext cx="3444726" cy="400110"/>
          </a:xfrm>
          <a:prstGeom prst="rect">
            <a:avLst/>
          </a:prstGeom>
          <a:noFill/>
        </p:spPr>
        <p:txBody>
          <a:bodyPr wrap="none" rtlCol="0">
            <a:spAutoFit/>
          </a:bodyPr>
          <a:lstStyle/>
          <a:p>
            <a:r>
              <a:rPr lang="zh-CN" altLang="en-US" sz="2000" dirty="0" smtClean="0">
                <a:solidFill>
                  <a:srgbClr val="414455"/>
                </a:solidFill>
                <a:latin typeface="微软雅黑" panose="020B0503020204020204" pitchFamily="34" charset="-122"/>
                <a:ea typeface="微软雅黑" panose="020B0503020204020204" pitchFamily="34" charset="-122"/>
              </a:rPr>
              <a:t>订单</a:t>
            </a:r>
            <a:r>
              <a:rPr lang="zh-CN" altLang="en-US" sz="2000" dirty="0">
                <a:solidFill>
                  <a:srgbClr val="414455"/>
                </a:solidFill>
                <a:latin typeface="微软雅黑" panose="020B0503020204020204" pitchFamily="34" charset="-122"/>
                <a:ea typeface="微软雅黑" panose="020B0503020204020204" pitchFamily="34" charset="-122"/>
              </a:rPr>
              <a:t>详情表（</a:t>
            </a:r>
            <a:r>
              <a:rPr lang="en-US" altLang="zh-CN" sz="2000" dirty="0" err="1">
                <a:solidFill>
                  <a:srgbClr val="414455"/>
                </a:solidFill>
                <a:latin typeface="微软雅黑" panose="020B0503020204020204" pitchFamily="34" charset="-122"/>
                <a:ea typeface="微软雅黑" panose="020B0503020204020204" pitchFamily="34" charset="-122"/>
              </a:rPr>
              <a:t>order_detail</a:t>
            </a:r>
            <a:r>
              <a:rPr lang="zh-CN" altLang="en-US" sz="2000" dirty="0" smtClean="0">
                <a:solidFill>
                  <a:srgbClr val="414455"/>
                </a:solidFill>
                <a:latin typeface="微软雅黑" panose="020B0503020204020204" pitchFamily="34" charset="-122"/>
                <a:ea typeface="微软雅黑" panose="020B0503020204020204" pitchFamily="34" charset="-122"/>
              </a:rPr>
              <a:t>）</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 fill="hold"/>
                                        <p:tgtEl>
                                          <p:spTgt spid="6"/>
                                        </p:tgtEl>
                                        <p:attrNameLst>
                                          <p:attrName>ppt_w</p:attrName>
                                        </p:attrNameLst>
                                      </p:cBhvr>
                                      <p:tavLst>
                                        <p:tav tm="0">
                                          <p:val>
                                            <p:fltVal val="0"/>
                                          </p:val>
                                        </p:tav>
                                        <p:tav tm="100000">
                                          <p:val>
                                            <p:strVal val="#ppt_w"/>
                                          </p:val>
                                        </p:tav>
                                      </p:tavLst>
                                    </p:anim>
                                    <p:anim calcmode="lin" valueType="num">
                                      <p:cBhvr>
                                        <p:cTn id="15" dur="100" fill="hold"/>
                                        <p:tgtEl>
                                          <p:spTgt spid="6"/>
                                        </p:tgtEl>
                                        <p:attrNameLst>
                                          <p:attrName>ppt_h</p:attrName>
                                        </p:attrNameLst>
                                      </p:cBhvr>
                                      <p:tavLst>
                                        <p:tav tm="0">
                                          <p:val>
                                            <p:fltVal val="0"/>
                                          </p:val>
                                        </p:tav>
                                        <p:tav tm="100000">
                                          <p:val>
                                            <p:strVal val="#ppt_h"/>
                                          </p:val>
                                        </p:tav>
                                      </p:tavLst>
                                    </p:anim>
                                    <p:animEffect transition="in" filter="fade">
                                      <p:cBhvr>
                                        <p:cTn id="16" dur="100"/>
                                        <p:tgtEl>
                                          <p:spTgt spid="6"/>
                                        </p:tgtEl>
                                      </p:cBhvr>
                                    </p:animEffect>
                                  </p:childTnLst>
                                </p:cTn>
                              </p:par>
                              <p:par>
                                <p:cTn id="17" presetID="6" presetClass="emph" presetSubtype="0" fill="hold" nodeType="withEffect">
                                  <p:stCondLst>
                                    <p:cond delay="100"/>
                                  </p:stCondLst>
                                  <p:childTnLst>
                                    <p:animScale>
                                      <p:cBhvr>
                                        <p:cTn id="18" dur="100" fill="hold"/>
                                        <p:tgtEl>
                                          <p:spTgt spid="6"/>
                                        </p:tgtEl>
                                      </p:cBhvr>
                                      <p:by x="110000" y="110000"/>
                                    </p:animScale>
                                  </p:childTnLst>
                                </p:cTn>
                              </p:par>
                              <p:par>
                                <p:cTn id="19" presetID="6" presetClass="emph" presetSubtype="0" fill="hold" nodeType="withEffect">
                                  <p:stCondLst>
                                    <p:cond delay="200"/>
                                  </p:stCondLst>
                                  <p:childTnLst>
                                    <p:animScale>
                                      <p:cBhvr>
                                        <p:cTn id="20" dur="200" fill="hold"/>
                                        <p:tgtEl>
                                          <p:spTgt spid="6"/>
                                        </p:tgtEl>
                                      </p:cBhvr>
                                      <p:by x="90000" y="90000"/>
                                    </p:animScale>
                                  </p:childTnLst>
                                </p:cTn>
                              </p:par>
                              <p:par>
                                <p:cTn id="21" presetID="6" presetClass="emph" presetSubtype="0" fill="hold" nodeType="withEffect">
                                  <p:stCondLst>
                                    <p:cond delay="400"/>
                                  </p:stCondLst>
                                  <p:childTnLst>
                                    <p:animScale>
                                      <p:cBhvr>
                                        <p:cTn id="22" dur="100" fill="hold"/>
                                        <p:tgtEl>
                                          <p:spTgt spid="6"/>
                                        </p:tgtEl>
                                      </p:cBhvr>
                                      <p:by x="105000" y="105000"/>
                                    </p:animScale>
                                  </p:childTnLst>
                                </p:cTn>
                              </p:par>
                              <p:par>
                                <p:cTn id="23" presetID="6" presetClass="emph" presetSubtype="0" fill="hold" nodeType="withEffect">
                                  <p:stCondLst>
                                    <p:cond delay="500"/>
                                  </p:stCondLst>
                                  <p:childTnLst>
                                    <p:animScale>
                                      <p:cBhvr>
                                        <p:cTn id="24" dur="200" fill="hold"/>
                                        <p:tgtEl>
                                          <p:spTgt spid="6"/>
                                        </p:tgtEl>
                                      </p:cBhvr>
                                      <p:by x="95000" y="95000"/>
                                    </p:animScale>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childTnLst>
                          </p:cTn>
                        </p:par>
                        <p:par>
                          <p:cTn id="31" fill="hold">
                            <p:stCondLst>
                              <p:cond delay="2000"/>
                            </p:stCondLst>
                            <p:childTnLst>
                              <p:par>
                                <p:cTn id="32" presetID="12" presetClass="entr" presetSubtype="8"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p:tgtEl>
                                          <p:spTgt spid="24"/>
                                        </p:tgtEl>
                                        <p:attrNameLst>
                                          <p:attrName>ppt_x</p:attrName>
                                        </p:attrNameLst>
                                      </p:cBhvr>
                                      <p:tavLst>
                                        <p:tav tm="0">
                                          <p:val>
                                            <p:strVal val="#ppt_x-#ppt_w*1.125000"/>
                                          </p:val>
                                        </p:tav>
                                        <p:tav tm="100000">
                                          <p:val>
                                            <p:strVal val="#ppt_x"/>
                                          </p:val>
                                        </p:tav>
                                      </p:tavLst>
                                    </p:anim>
                                    <p:animEffect transition="in" filter="wipe(right)">
                                      <p:cBhvr>
                                        <p:cTn id="35" dur="500"/>
                                        <p:tgtEl>
                                          <p:spTgt spid="24"/>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3000"/>
                            </p:stCondLst>
                            <p:childTnLst>
                              <p:par>
                                <p:cTn id="43" presetID="12" presetClass="entr" presetSubtype="8"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p:tgtEl>
                                          <p:spTgt spid="17"/>
                                        </p:tgtEl>
                                        <p:attrNameLst>
                                          <p:attrName>ppt_x</p:attrName>
                                        </p:attrNameLst>
                                      </p:cBhvr>
                                      <p:tavLst>
                                        <p:tav tm="0">
                                          <p:val>
                                            <p:strVal val="#ppt_x-#ppt_w*1.125000"/>
                                          </p:val>
                                        </p:tav>
                                        <p:tav tm="100000">
                                          <p:val>
                                            <p:strVal val="#ppt_x"/>
                                          </p:val>
                                        </p:tav>
                                      </p:tavLst>
                                    </p:anim>
                                    <p:animEffect transition="in" filter="wipe(right)">
                                      <p:cBhvr>
                                        <p:cTn id="46" dur="500"/>
                                        <p:tgtEl>
                                          <p:spTgt spid="17"/>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childTnLst>
                          </p:cTn>
                        </p:par>
                        <p:par>
                          <p:cTn id="53" fill="hold">
                            <p:stCondLst>
                              <p:cond delay="4000"/>
                            </p:stCondLst>
                            <p:childTnLst>
                              <p:par>
                                <p:cTn id="54" presetID="12" presetClass="entr" presetSubtype="8"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p:tgtEl>
                                          <p:spTgt spid="18"/>
                                        </p:tgtEl>
                                        <p:attrNameLst>
                                          <p:attrName>ppt_x</p:attrName>
                                        </p:attrNameLst>
                                      </p:cBhvr>
                                      <p:tavLst>
                                        <p:tav tm="0">
                                          <p:val>
                                            <p:strVal val="#ppt_x-#ppt_w*1.125000"/>
                                          </p:val>
                                        </p:tav>
                                        <p:tav tm="100000">
                                          <p:val>
                                            <p:strVal val="#ppt_x"/>
                                          </p:val>
                                        </p:tav>
                                      </p:tavLst>
                                    </p:anim>
                                    <p:animEffect transition="in" filter="wipe(right)">
                                      <p:cBhvr>
                                        <p:cTn id="57" dur="500"/>
                                        <p:tgtEl>
                                          <p:spTgt spid="18"/>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12" presetClass="entr" presetSubtype="8"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p:tgtEl>
                                          <p:spTgt spid="14"/>
                                        </p:tgtEl>
                                        <p:attrNameLst>
                                          <p:attrName>ppt_x</p:attrName>
                                        </p:attrNameLst>
                                      </p:cBhvr>
                                      <p:tavLst>
                                        <p:tav tm="0">
                                          <p:val>
                                            <p:strVal val="#ppt_x-#ppt_w*1.125000"/>
                                          </p:val>
                                        </p:tav>
                                        <p:tav tm="100000">
                                          <p:val>
                                            <p:strVal val="#ppt_x"/>
                                          </p:val>
                                        </p:tav>
                                      </p:tavLst>
                                    </p:anim>
                                    <p:animEffect transition="in" filter="wipe(right)">
                                      <p:cBhvr>
                                        <p:cTn id="68" dur="500"/>
                                        <p:tgtEl>
                                          <p:spTgt spid="14"/>
                                        </p:tgtEl>
                                      </p:cBhvr>
                                    </p:animEffect>
                                  </p:childTnLst>
                                </p:cTn>
                              </p:par>
                            </p:childTnLst>
                          </p:cTn>
                        </p:par>
                        <p:par>
                          <p:cTn id="69" fill="hold">
                            <p:stCondLst>
                              <p:cond delay="5500"/>
                            </p:stCondLst>
                            <p:childTnLst>
                              <p:par>
                                <p:cTn id="70" presetID="53" presetClass="entr" presetSubtype="16"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p:cTn id="72" dur="500" fill="hold"/>
                                        <p:tgtEl>
                                          <p:spTgt spid="16"/>
                                        </p:tgtEl>
                                        <p:attrNameLst>
                                          <p:attrName>ppt_w</p:attrName>
                                        </p:attrNameLst>
                                      </p:cBhvr>
                                      <p:tavLst>
                                        <p:tav tm="0">
                                          <p:val>
                                            <p:fltVal val="0"/>
                                          </p:val>
                                        </p:tav>
                                        <p:tav tm="100000">
                                          <p:val>
                                            <p:strVal val="#ppt_w"/>
                                          </p:val>
                                        </p:tav>
                                      </p:tavLst>
                                    </p:anim>
                                    <p:anim calcmode="lin" valueType="num">
                                      <p:cBhvr>
                                        <p:cTn id="73" dur="500" fill="hold"/>
                                        <p:tgtEl>
                                          <p:spTgt spid="16"/>
                                        </p:tgtEl>
                                        <p:attrNameLst>
                                          <p:attrName>ppt_h</p:attrName>
                                        </p:attrNameLst>
                                      </p:cBhvr>
                                      <p:tavLst>
                                        <p:tav tm="0">
                                          <p:val>
                                            <p:fltVal val="0"/>
                                          </p:val>
                                        </p:tav>
                                        <p:tav tm="100000">
                                          <p:val>
                                            <p:strVal val="#ppt_h"/>
                                          </p:val>
                                        </p:tav>
                                      </p:tavLst>
                                    </p:anim>
                                    <p:animEffect transition="in" filter="fade">
                                      <p:cBhvr>
                                        <p:cTn id="74" dur="500"/>
                                        <p:tgtEl>
                                          <p:spTgt spid="16"/>
                                        </p:tgtEl>
                                      </p:cBhvr>
                                    </p:animEffect>
                                  </p:childTnLst>
                                </p:cTn>
                              </p:par>
                            </p:childTnLst>
                          </p:cTn>
                        </p:par>
                        <p:par>
                          <p:cTn id="75" fill="hold">
                            <p:stCondLst>
                              <p:cond delay="6000"/>
                            </p:stCondLst>
                            <p:childTnLst>
                              <p:par>
                                <p:cTn id="76" presetID="12" presetClass="entr" presetSubtype="8"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500"/>
                                        <p:tgtEl>
                                          <p:spTgt spid="19"/>
                                        </p:tgtEl>
                                        <p:attrNameLst>
                                          <p:attrName>ppt_x</p:attrName>
                                        </p:attrNameLst>
                                      </p:cBhvr>
                                      <p:tavLst>
                                        <p:tav tm="0">
                                          <p:val>
                                            <p:strVal val="#ppt_x-#ppt_w*1.125000"/>
                                          </p:val>
                                        </p:tav>
                                        <p:tav tm="100000">
                                          <p:val>
                                            <p:strVal val="#ppt_x"/>
                                          </p:val>
                                        </p:tav>
                                      </p:tavLst>
                                    </p:anim>
                                    <p:animEffect transition="in" filter="wipe(right)">
                                      <p:cBhvr>
                                        <p:cTn id="79" dur="500"/>
                                        <p:tgtEl>
                                          <p:spTgt spid="19"/>
                                        </p:tgtEl>
                                      </p:cBhvr>
                                    </p:animEffect>
                                  </p:childTnLst>
                                </p:cTn>
                              </p:par>
                            </p:childTnLst>
                          </p:cTn>
                        </p:par>
                        <p:par>
                          <p:cTn id="80" fill="hold">
                            <p:stCondLst>
                              <p:cond delay="6500"/>
                            </p:stCondLst>
                            <p:childTnLst>
                              <p:par>
                                <p:cTn id="81" presetID="53" presetClass="entr" presetSubtype="16"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p:cTn id="83" dur="500" fill="hold"/>
                                        <p:tgtEl>
                                          <p:spTgt spid="20"/>
                                        </p:tgtEl>
                                        <p:attrNameLst>
                                          <p:attrName>ppt_w</p:attrName>
                                        </p:attrNameLst>
                                      </p:cBhvr>
                                      <p:tavLst>
                                        <p:tav tm="0">
                                          <p:val>
                                            <p:fltVal val="0"/>
                                          </p:val>
                                        </p:tav>
                                        <p:tav tm="100000">
                                          <p:val>
                                            <p:strVal val="#ppt_w"/>
                                          </p:val>
                                        </p:tav>
                                      </p:tavLst>
                                    </p:anim>
                                    <p:anim calcmode="lin" valueType="num">
                                      <p:cBhvr>
                                        <p:cTn id="84" dur="500" fill="hold"/>
                                        <p:tgtEl>
                                          <p:spTgt spid="20"/>
                                        </p:tgtEl>
                                        <p:attrNameLst>
                                          <p:attrName>ppt_h</p:attrName>
                                        </p:attrNameLst>
                                      </p:cBhvr>
                                      <p:tavLst>
                                        <p:tav tm="0">
                                          <p:val>
                                            <p:fltVal val="0"/>
                                          </p:val>
                                        </p:tav>
                                        <p:tav tm="100000">
                                          <p:val>
                                            <p:strVal val="#ppt_h"/>
                                          </p:val>
                                        </p:tav>
                                      </p:tavLst>
                                    </p:anim>
                                    <p:animEffect transition="in" filter="fade">
                                      <p:cBhvr>
                                        <p:cTn id="85" dur="500"/>
                                        <p:tgtEl>
                                          <p:spTgt spid="20"/>
                                        </p:tgtEl>
                                      </p:cBhvr>
                                    </p:animEffect>
                                  </p:childTnLst>
                                </p:cTn>
                              </p:par>
                            </p:childTnLst>
                          </p:cTn>
                        </p:par>
                        <p:par>
                          <p:cTn id="86" fill="hold">
                            <p:stCondLst>
                              <p:cond delay="7000"/>
                            </p:stCondLst>
                            <p:childTnLst>
                              <p:par>
                                <p:cTn id="87" presetID="12" presetClass="entr" presetSubtype="8"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p:tgtEl>
                                          <p:spTgt spid="21"/>
                                        </p:tgtEl>
                                        <p:attrNameLst>
                                          <p:attrName>ppt_x</p:attrName>
                                        </p:attrNameLst>
                                      </p:cBhvr>
                                      <p:tavLst>
                                        <p:tav tm="0">
                                          <p:val>
                                            <p:strVal val="#ppt_x-#ppt_w*1.125000"/>
                                          </p:val>
                                        </p:tav>
                                        <p:tav tm="100000">
                                          <p:val>
                                            <p:strVal val="#ppt_x"/>
                                          </p:val>
                                        </p:tav>
                                      </p:tavLst>
                                    </p:anim>
                                    <p:animEffect transition="in" filter="wipe(right)">
                                      <p:cBhvr>
                                        <p:cTn id="90" dur="500"/>
                                        <p:tgtEl>
                                          <p:spTgt spid="21"/>
                                        </p:tgtEl>
                                      </p:cBhvr>
                                    </p:animEffect>
                                  </p:childTnLst>
                                </p:cTn>
                              </p:par>
                            </p:childTnLst>
                          </p:cTn>
                        </p:par>
                        <p:par>
                          <p:cTn id="91" fill="hold">
                            <p:stCondLst>
                              <p:cond delay="7500"/>
                            </p:stCondLst>
                            <p:childTnLst>
                              <p:par>
                                <p:cTn id="92" presetID="53" presetClass="entr" presetSubtype="16"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 calcmode="lin" valueType="num">
                                      <p:cBhvr>
                                        <p:cTn id="94" dur="500" fill="hold"/>
                                        <p:tgtEl>
                                          <p:spTgt spid="22"/>
                                        </p:tgtEl>
                                        <p:attrNameLst>
                                          <p:attrName>ppt_w</p:attrName>
                                        </p:attrNameLst>
                                      </p:cBhvr>
                                      <p:tavLst>
                                        <p:tav tm="0">
                                          <p:val>
                                            <p:fltVal val="0"/>
                                          </p:val>
                                        </p:tav>
                                        <p:tav tm="100000">
                                          <p:val>
                                            <p:strVal val="#ppt_w"/>
                                          </p:val>
                                        </p:tav>
                                      </p:tavLst>
                                    </p:anim>
                                    <p:anim calcmode="lin" valueType="num">
                                      <p:cBhvr>
                                        <p:cTn id="95" dur="500" fill="hold"/>
                                        <p:tgtEl>
                                          <p:spTgt spid="22"/>
                                        </p:tgtEl>
                                        <p:attrNameLst>
                                          <p:attrName>ppt_h</p:attrName>
                                        </p:attrNameLst>
                                      </p:cBhvr>
                                      <p:tavLst>
                                        <p:tav tm="0">
                                          <p:val>
                                            <p:fltVal val="0"/>
                                          </p:val>
                                        </p:tav>
                                        <p:tav tm="100000">
                                          <p:val>
                                            <p:strVal val="#ppt_h"/>
                                          </p:val>
                                        </p:tav>
                                      </p:tavLst>
                                    </p:anim>
                                    <p:animEffect transition="in" filter="fade">
                                      <p:cBhvr>
                                        <p:cTn id="96" dur="500"/>
                                        <p:tgtEl>
                                          <p:spTgt spid="22"/>
                                        </p:tgtEl>
                                      </p:cBhvr>
                                    </p:animEffect>
                                  </p:childTnLst>
                                </p:cTn>
                              </p:par>
                            </p:childTnLst>
                          </p:cTn>
                        </p:par>
                        <p:par>
                          <p:cTn id="97" fill="hold">
                            <p:stCondLst>
                              <p:cond delay="8000"/>
                            </p:stCondLst>
                            <p:childTnLst>
                              <p:par>
                                <p:cTn id="98" presetID="12" presetClass="entr" presetSubtype="8"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 calcmode="lin" valueType="num">
                                      <p:cBhvr additive="base">
                                        <p:cTn id="100" dur="500"/>
                                        <p:tgtEl>
                                          <p:spTgt spid="23"/>
                                        </p:tgtEl>
                                        <p:attrNameLst>
                                          <p:attrName>ppt_x</p:attrName>
                                        </p:attrNameLst>
                                      </p:cBhvr>
                                      <p:tavLst>
                                        <p:tav tm="0">
                                          <p:val>
                                            <p:strVal val="#ppt_x-#ppt_w*1.125000"/>
                                          </p:val>
                                        </p:tav>
                                        <p:tav tm="100000">
                                          <p:val>
                                            <p:strVal val="#ppt_x"/>
                                          </p:val>
                                        </p:tav>
                                      </p:tavLst>
                                    </p:anim>
                                    <p:animEffect transition="in" filter="wipe(right)">
                                      <p:cBhvr>
                                        <p:cTn id="101" dur="500"/>
                                        <p:tgtEl>
                                          <p:spTgt spid="23"/>
                                        </p:tgtEl>
                                      </p:cBhvr>
                                    </p:animEffect>
                                  </p:childTnLst>
                                </p:cTn>
                              </p:par>
                            </p:childTnLst>
                          </p:cTn>
                        </p:par>
                        <p:par>
                          <p:cTn id="102" fill="hold">
                            <p:stCondLst>
                              <p:cond delay="8500"/>
                            </p:stCondLst>
                            <p:childTnLst>
                              <p:par>
                                <p:cTn id="103" presetID="53" presetClass="entr" presetSubtype="16" fill="hold" grpId="0" nodeType="after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p:cTn id="105" dur="500" fill="hold"/>
                                        <p:tgtEl>
                                          <p:spTgt spid="27"/>
                                        </p:tgtEl>
                                        <p:attrNameLst>
                                          <p:attrName>ppt_w</p:attrName>
                                        </p:attrNameLst>
                                      </p:cBhvr>
                                      <p:tavLst>
                                        <p:tav tm="0">
                                          <p:val>
                                            <p:fltVal val="0"/>
                                          </p:val>
                                        </p:tav>
                                        <p:tav tm="100000">
                                          <p:val>
                                            <p:strVal val="#ppt_w"/>
                                          </p:val>
                                        </p:tav>
                                      </p:tavLst>
                                    </p:anim>
                                    <p:anim calcmode="lin" valueType="num">
                                      <p:cBhvr>
                                        <p:cTn id="106" dur="500" fill="hold"/>
                                        <p:tgtEl>
                                          <p:spTgt spid="27"/>
                                        </p:tgtEl>
                                        <p:attrNameLst>
                                          <p:attrName>ppt_h</p:attrName>
                                        </p:attrNameLst>
                                      </p:cBhvr>
                                      <p:tavLst>
                                        <p:tav tm="0">
                                          <p:val>
                                            <p:fltVal val="0"/>
                                          </p:val>
                                        </p:tav>
                                        <p:tav tm="100000">
                                          <p:val>
                                            <p:strVal val="#ppt_h"/>
                                          </p:val>
                                        </p:tav>
                                      </p:tavLst>
                                    </p:anim>
                                    <p:animEffect transition="in" filter="fade">
                                      <p:cBhvr>
                                        <p:cTn id="107" dur="500"/>
                                        <p:tgtEl>
                                          <p:spTgt spid="27"/>
                                        </p:tgtEl>
                                      </p:cBhvr>
                                    </p:animEffect>
                                  </p:childTnLst>
                                </p:cTn>
                              </p:par>
                            </p:childTnLst>
                          </p:cTn>
                        </p:par>
                        <p:par>
                          <p:cTn id="108" fill="hold">
                            <p:stCondLst>
                              <p:cond delay="9000"/>
                            </p:stCondLst>
                            <p:childTnLst>
                              <p:par>
                                <p:cTn id="109" presetID="12" presetClass="entr" presetSubtype="8"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500"/>
                                        <p:tgtEl>
                                          <p:spTgt spid="28"/>
                                        </p:tgtEl>
                                        <p:attrNameLst>
                                          <p:attrName>ppt_x</p:attrName>
                                        </p:attrNameLst>
                                      </p:cBhvr>
                                      <p:tavLst>
                                        <p:tav tm="0">
                                          <p:val>
                                            <p:strVal val="#ppt_x-#ppt_w*1.125000"/>
                                          </p:val>
                                        </p:tav>
                                        <p:tav tm="100000">
                                          <p:val>
                                            <p:strVal val="#ppt_x"/>
                                          </p:val>
                                        </p:tav>
                                      </p:tavLst>
                                    </p:anim>
                                    <p:animEffect transition="in" filter="wipe(right)">
                                      <p:cBhvr>
                                        <p:cTn id="1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7" grpId="0"/>
      <p:bldP spid="18" grpId="0"/>
      <p:bldP spid="25" grpId="0" animBg="1"/>
      <p:bldP spid="13" grpId="0" animBg="1"/>
      <p:bldP spid="14" grpId="0"/>
      <p:bldP spid="16" grpId="0" animBg="1"/>
      <p:bldP spid="19" grpId="0"/>
      <p:bldP spid="20" grpId="0" animBg="1"/>
      <p:bldP spid="21" grpId="0"/>
      <p:bldP spid="22" grpId="0" animBg="1"/>
      <p:bldP spid="23" grpId="0"/>
      <p:bldP spid="24" grpId="0"/>
      <p:bldP spid="26" grpId="0" animBg="1"/>
      <p:bldP spid="27" grpId="0" animBg="1"/>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数据库设计</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1572368" y="1873721"/>
            <a:ext cx="6172517" cy="40388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用户</a:t>
            </a:r>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表</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4" name="表格 3"/>
          <p:cNvGraphicFramePr>
            <a:graphicFrameLocks noGrp="1"/>
          </p:cNvGraphicFramePr>
          <p:nvPr/>
        </p:nvGraphicFramePr>
        <p:xfrm>
          <a:off x="779647" y="1418822"/>
          <a:ext cx="7584706" cy="4536371"/>
        </p:xfrm>
        <a:graphic>
          <a:graphicData uri="http://schemas.openxmlformats.org/drawingml/2006/table">
            <a:tbl>
              <a:tblPr firstRow="1" firstCol="1" lastRow="1" lastCol="1" bandRow="1" bandCol="1"/>
              <a:tblGrid>
                <a:gridCol w="1344297"/>
                <a:gridCol w="1268052"/>
                <a:gridCol w="1143697"/>
                <a:gridCol w="1025695"/>
                <a:gridCol w="2802965"/>
              </a:tblGrid>
              <a:tr h="794995">
                <a:tc>
                  <a:txBody>
                    <a:bodyPr/>
                    <a:lstStyle/>
                    <a:p>
                      <a:pPr indent="266700" algn="l">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字段名</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字段说明</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7000" algn="l">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字段类型</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是否允</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126365"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许为空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266700"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390908">
                <a:tc>
                  <a:txBody>
                    <a:bodyPr/>
                    <a:lstStyle/>
                    <a:p>
                      <a:pPr indent="228600"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用户</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主键</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自增</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908">
                <a:tc>
                  <a:txBody>
                    <a:bodyPr/>
                    <a:lstStyle/>
                    <a:p>
                      <a:pPr indent="228600"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username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用户名</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908">
                <a:tc>
                  <a:txBody>
                    <a:bodyPr/>
                    <a:lstStyle/>
                    <a:p>
                      <a:pPr indent="228600"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password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密码</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908">
                <a:tc>
                  <a:txBody>
                    <a:bodyPr/>
                    <a:lstStyle/>
                    <a:p>
                      <a:pPr indent="228600"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email</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邮箱</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908">
                <a:tc>
                  <a:txBody>
                    <a:bodyPr/>
                    <a:lstStyle/>
                    <a:p>
                      <a:pPr indent="228600"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avatar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头像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3418">
                <a:tc>
                  <a:txBody>
                    <a:bodyPr/>
                    <a:lstStyle/>
                    <a:p>
                      <a:pPr indent="228600" algn="l">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create_time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创建时间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l">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3418">
                <a:tc>
                  <a:txBody>
                    <a:bodyPr/>
                    <a:lstStyle/>
                    <a:p>
                      <a:pPr indent="228600"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update_time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更新时间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l">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l">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l">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商品</a:t>
            </a:r>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表</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2" name="表格 1"/>
          <p:cNvGraphicFramePr>
            <a:graphicFrameLocks noGrp="1"/>
          </p:cNvGraphicFramePr>
          <p:nvPr/>
        </p:nvGraphicFramePr>
        <p:xfrm>
          <a:off x="644893" y="1505422"/>
          <a:ext cx="8046720" cy="4192735"/>
        </p:xfrm>
        <a:graphic>
          <a:graphicData uri="http://schemas.openxmlformats.org/drawingml/2006/table">
            <a:tbl>
              <a:tblPr firstRow="1" firstCol="1" lastRow="1" lastCol="1" bandRow="1" bandCol="1"/>
              <a:tblGrid>
                <a:gridCol w="1426184"/>
                <a:gridCol w="1345294"/>
                <a:gridCol w="1213363"/>
                <a:gridCol w="1088174"/>
                <a:gridCol w="2973705"/>
              </a:tblGrid>
              <a:tr h="1204248">
                <a:tc>
                  <a:txBody>
                    <a:bodyPr/>
                    <a:lstStyle/>
                    <a:p>
                      <a:pPr indent="2667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字段名</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字段说明</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70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字段类型</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是否允</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许为空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2667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591683">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商品类别</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主键</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自增</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746">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name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商品类别名</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1029">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create_time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创建时间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1029">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update_time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更新时间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商品表</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3" name="表格 2"/>
          <p:cNvGraphicFramePr>
            <a:graphicFrameLocks noGrp="1"/>
          </p:cNvGraphicFramePr>
          <p:nvPr/>
        </p:nvGraphicFramePr>
        <p:xfrm>
          <a:off x="404262" y="1670376"/>
          <a:ext cx="8402854" cy="3352800"/>
        </p:xfrm>
        <a:graphic>
          <a:graphicData uri="http://schemas.openxmlformats.org/drawingml/2006/table">
            <a:tbl>
              <a:tblPr firstRow="1" firstCol="1" lastRow="1" lastCol="1" bandRow="1" bandCol="1"/>
              <a:tblGrid>
                <a:gridCol w="1489304"/>
                <a:gridCol w="1404834"/>
                <a:gridCol w="1267065"/>
                <a:gridCol w="1136336"/>
                <a:gridCol w="3105315"/>
              </a:tblGrid>
              <a:tr h="0">
                <a:tc>
                  <a:txBody>
                    <a:bodyPr/>
                    <a:lstStyle/>
                    <a:p>
                      <a:pPr indent="2667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字段名</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字段说明</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70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字段类型</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是否允</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许为空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2667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商品</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主键</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自增</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name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商品名称</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description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商品描述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text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show_index</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展示索引</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一个商品下有不同版本，默认展示版本索引</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create_time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创建时间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update_time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更新时间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category_id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类别</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外键，关联商品分类表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商品详情表</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4" name="表格 3"/>
          <p:cNvGraphicFramePr>
            <a:graphicFrameLocks noGrp="1"/>
          </p:cNvGraphicFramePr>
          <p:nvPr/>
        </p:nvGraphicFramePr>
        <p:xfrm>
          <a:off x="481263" y="1732807"/>
          <a:ext cx="8364353" cy="3632200"/>
        </p:xfrm>
        <a:graphic>
          <a:graphicData uri="http://schemas.openxmlformats.org/drawingml/2006/table">
            <a:tbl>
              <a:tblPr firstRow="1" firstCol="1" lastRow="1" lastCol="1" bandRow="1" bandCol="1"/>
              <a:tblGrid>
                <a:gridCol w="1482480"/>
                <a:gridCol w="1398397"/>
                <a:gridCol w="1261260"/>
                <a:gridCol w="1131129"/>
                <a:gridCol w="3091087"/>
              </a:tblGrid>
              <a:tr h="0">
                <a:tc>
                  <a:txBody>
                    <a:bodyPr/>
                    <a:lstStyle/>
                    <a:p>
                      <a:pPr indent="2667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字段名</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字段说明</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70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字段类型</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是否允</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许为空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2667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商品详情</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主键</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自增</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name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商品版本名</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stock</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商品库存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price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商品原价</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sale_price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商品售价</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image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商品图片</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text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create_time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创建时间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update_time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更新时间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product_id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商品</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外键，关联商品表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购物</a:t>
            </a:r>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车表</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3" name="表格 2"/>
          <p:cNvGraphicFramePr>
            <a:graphicFrameLocks noGrp="1"/>
          </p:cNvGraphicFramePr>
          <p:nvPr/>
        </p:nvGraphicFramePr>
        <p:xfrm>
          <a:off x="606391" y="1747378"/>
          <a:ext cx="8008219" cy="3632200"/>
        </p:xfrm>
        <a:graphic>
          <a:graphicData uri="http://schemas.openxmlformats.org/drawingml/2006/table">
            <a:tbl>
              <a:tblPr firstRow="1" firstCol="1" lastRow="1" lastCol="1" bandRow="1" bandCol="1"/>
              <a:tblGrid>
                <a:gridCol w="1419359"/>
                <a:gridCol w="1338857"/>
                <a:gridCol w="1207558"/>
                <a:gridCol w="1082968"/>
                <a:gridCol w="2959477"/>
              </a:tblGrid>
              <a:tr h="0">
                <a:tc>
                  <a:txBody>
                    <a:bodyPr/>
                    <a:lstStyle/>
                    <a:p>
                      <a:pPr indent="2667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字段名</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字段说明</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70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字段类型</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是否允</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许为空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2667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购物车</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主键</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自增</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checked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是否勾选</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tinyint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表示勾选，</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表示未选</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quantity</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create_time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创建时间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update_time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更新时间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product_id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商品</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外键，关联商品表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detail_id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商品详情</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外键，关联商品详情表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user_id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用户</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外键，关联用户表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收货</a:t>
            </a:r>
            <a:r>
              <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地址表</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2" name="表格 1"/>
          <p:cNvGraphicFramePr>
            <a:graphicFrameLocks noGrp="1"/>
          </p:cNvGraphicFramePr>
          <p:nvPr/>
        </p:nvGraphicFramePr>
        <p:xfrm>
          <a:off x="644893" y="1873721"/>
          <a:ext cx="8085220" cy="3352800"/>
        </p:xfrm>
        <a:graphic>
          <a:graphicData uri="http://schemas.openxmlformats.org/drawingml/2006/table">
            <a:tbl>
              <a:tblPr firstRow="1" firstCol="1" lastRow="1" lastCol="1" bandRow="1" bandCol="1"/>
              <a:tblGrid>
                <a:gridCol w="1433007"/>
                <a:gridCol w="1351730"/>
                <a:gridCol w="1219169"/>
                <a:gridCol w="1093381"/>
                <a:gridCol w="2987933"/>
              </a:tblGrid>
              <a:tr h="0">
                <a:tc>
                  <a:txBody>
                    <a:bodyPr/>
                    <a:lstStyle/>
                    <a:p>
                      <a:pPr indent="2667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字段名</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字段说明</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70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字段类型</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是否允</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许为空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2667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收货地址</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主键</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自增</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name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收货人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telephone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电话</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tinyint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address</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地址</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text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tag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标签</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create_time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创建时间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update_time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更新时间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user_id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用户</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外键，关联用户表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订单表</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4" name="表格 3"/>
          <p:cNvGraphicFramePr>
            <a:graphicFrameLocks noGrp="1"/>
          </p:cNvGraphicFramePr>
          <p:nvPr/>
        </p:nvGraphicFramePr>
        <p:xfrm>
          <a:off x="462014" y="1873721"/>
          <a:ext cx="8364353" cy="3352800"/>
        </p:xfrm>
        <a:graphic>
          <a:graphicData uri="http://schemas.openxmlformats.org/drawingml/2006/table">
            <a:tbl>
              <a:tblPr firstRow="1" firstCol="1" lastRow="1" lastCol="1" bandRow="1" bandCol="1"/>
              <a:tblGrid>
                <a:gridCol w="1482480"/>
                <a:gridCol w="1398397"/>
                <a:gridCol w="1261259"/>
                <a:gridCol w="1131129"/>
                <a:gridCol w="3091088"/>
              </a:tblGrid>
              <a:tr h="0">
                <a:tc>
                  <a:txBody>
                    <a:bodyPr/>
                    <a:lstStyle/>
                    <a:p>
                      <a:pPr indent="2667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字段名</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字段说明</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70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字段类型</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是否允</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许为空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2667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订单</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主键</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自增</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price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订单总价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paid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是否支付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tinyint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表示已支付，</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表示未支付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create_time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创建时间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update_time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更新时间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contact_id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收货地址</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外键，关联收货地址表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user_id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用户</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外键，关联用户表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商城首页</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39"/>
          <p:cNvSpPr txBox="1">
            <a:spLocks noChangeArrowheads="1"/>
          </p:cNvSpPr>
          <p:nvPr/>
        </p:nvSpPr>
        <p:spPr bwMode="auto">
          <a:xfrm>
            <a:off x="519765" y="1358500"/>
            <a:ext cx="824366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dirty="0"/>
              <a:t>当点击右上角的登录链接时，弹出登录</a:t>
            </a:r>
            <a:r>
              <a:rPr lang="zh-CN" altLang="zh-CN" dirty="0" smtClean="0"/>
              <a:t>框</a:t>
            </a:r>
            <a:r>
              <a:rPr lang="zh-CN" altLang="en-US" dirty="0" smtClean="0"/>
              <a:t>。</a:t>
            </a:r>
            <a:endParaRPr lang="en-US" altLang="zh-CN" dirty="0">
              <a:latin typeface="宋体" panose="02010600030101010101" pitchFamily="2" charset="-122"/>
            </a:endParaRPr>
          </a:p>
        </p:txBody>
      </p:sp>
      <p:pic>
        <p:nvPicPr>
          <p:cNvPr id="5" name="图片 4"/>
          <p:cNvPicPr/>
          <p:nvPr/>
        </p:nvPicPr>
        <p:blipFill rotWithShape="1">
          <a:blip r:embed="rId1"/>
          <a:srcRect t="27452" b="8779"/>
          <a:stretch>
            <a:fillRect/>
          </a:stretch>
        </p:blipFill>
        <p:spPr bwMode="auto">
          <a:xfrm>
            <a:off x="1078196" y="2181960"/>
            <a:ext cx="6188877" cy="2264912"/>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订单详情表</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3" name="表格 2"/>
          <p:cNvGraphicFramePr>
            <a:graphicFrameLocks noGrp="1"/>
          </p:cNvGraphicFramePr>
          <p:nvPr/>
        </p:nvGraphicFramePr>
        <p:xfrm>
          <a:off x="442763" y="1873721"/>
          <a:ext cx="8499106" cy="3073400"/>
        </p:xfrm>
        <a:graphic>
          <a:graphicData uri="http://schemas.openxmlformats.org/drawingml/2006/table">
            <a:tbl>
              <a:tblPr firstRow="1" firstCol="1" lastRow="1" lastCol="1" bandRow="1" bandCol="1"/>
              <a:tblGrid>
                <a:gridCol w="1506364"/>
                <a:gridCol w="1420925"/>
                <a:gridCol w="1281579"/>
                <a:gridCol w="1149352"/>
                <a:gridCol w="3140886"/>
              </a:tblGrid>
              <a:tr h="0">
                <a:tc>
                  <a:txBody>
                    <a:bodyPr/>
                    <a:lstStyle/>
                    <a:p>
                      <a:pPr indent="2667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字段名</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字段说明</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70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字段类型</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是否允</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12636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许为空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indent="2667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备注</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订单详情</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主键</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自增</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quantity</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create_time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创建时间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update_time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更新时间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datetime</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默认值：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28600" algn="just">
                        <a:lnSpc>
                          <a:spcPts val="2200"/>
                        </a:lnSpc>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CURRENT_TIMESTAMP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order_id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订单</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varchar</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外键，关联订单表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product_id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商品</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外键，关联商品表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228600"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detail_id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商品详情</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8585" algn="just">
                        <a:lnSpc>
                          <a:spcPts val="2200"/>
                        </a:lnSpc>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int</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gn="just">
                        <a:lnSpc>
                          <a:spcPts val="22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外键，关联商品详情表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7350" y="312819"/>
            <a:ext cx="4716082" cy="618016"/>
          </a:xfrm>
        </p:spPr>
        <p:txBody>
          <a:bodyPr/>
          <a:lstStyle/>
          <a:p>
            <a:r>
              <a:rPr lang="zh-CN" altLang="en-US" dirty="0" smtClean="0"/>
              <a:t>学习目标</a:t>
            </a:r>
            <a:endParaRPr lang="zh-CN" altLang="en-US" dirty="0"/>
          </a:p>
        </p:txBody>
      </p:sp>
      <p:sp>
        <p:nvSpPr>
          <p:cNvPr id="3" name="文本框 2"/>
          <p:cNvSpPr txBox="1"/>
          <p:nvPr/>
        </p:nvSpPr>
        <p:spPr>
          <a:xfrm>
            <a:off x="3322683" y="2331706"/>
            <a:ext cx="2554243" cy="438592"/>
          </a:xfrm>
          <a:prstGeom prst="rect">
            <a:avLst/>
          </a:prstGeom>
          <a:noFill/>
        </p:spPr>
        <p:txBody>
          <a:bodyPr wrap="none" lIns="68589" tIns="34295" rIns="68589" bIns="34295"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en-US" altLang="zh-CN" sz="2400" dirty="0" smtClean="0">
                <a:solidFill>
                  <a:srgbClr val="414455"/>
                </a:solidFill>
              </a:rPr>
              <a:t>8.5  </a:t>
            </a:r>
            <a:r>
              <a:rPr lang="zh-CN" altLang="en-US" sz="2400" dirty="0" smtClean="0">
                <a:solidFill>
                  <a:srgbClr val="414455"/>
                </a:solidFill>
              </a:rPr>
              <a:t>后端</a:t>
            </a:r>
            <a:r>
              <a:rPr lang="en-US" altLang="zh-CN" sz="2400" dirty="0" smtClean="0">
                <a:solidFill>
                  <a:srgbClr val="414455"/>
                </a:solidFill>
              </a:rPr>
              <a:t>API</a:t>
            </a:r>
            <a:r>
              <a:rPr lang="zh-CN" altLang="en-US" sz="2400" dirty="0" smtClean="0">
                <a:solidFill>
                  <a:srgbClr val="414455"/>
                </a:solidFill>
              </a:rPr>
              <a:t>开发</a:t>
            </a:r>
            <a:endParaRPr lang="zh-CN" altLang="en-US" sz="2400" dirty="0">
              <a:solidFill>
                <a:srgbClr val="414455"/>
              </a:solidFill>
            </a:endParaRPr>
          </a:p>
        </p:txBody>
      </p:sp>
      <p:grpSp>
        <p:nvGrpSpPr>
          <p:cNvPr id="6" name="组合 5"/>
          <p:cNvGrpSpPr/>
          <p:nvPr/>
        </p:nvGrpSpPr>
        <p:grpSpPr>
          <a:xfrm>
            <a:off x="967707" y="1373695"/>
            <a:ext cx="1855130" cy="1855130"/>
            <a:chOff x="2884264" y="3028364"/>
            <a:chExt cx="798675" cy="798675"/>
          </a:xfrm>
        </p:grpSpPr>
        <p:grpSp>
          <p:nvGrpSpPr>
            <p:cNvPr id="7" name="组合 6"/>
            <p:cNvGrpSpPr/>
            <p:nvPr/>
          </p:nvGrpSpPr>
          <p:grpSpPr>
            <a:xfrm>
              <a:off x="2884264" y="3028364"/>
              <a:ext cx="798675" cy="798675"/>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41300" dist="228600" dir="78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椭圆 8"/>
            <p:cNvSpPr/>
            <p:nvPr/>
          </p:nvSpPr>
          <p:spPr>
            <a:xfrm>
              <a:off x="2892599" y="3138954"/>
              <a:ext cx="764108" cy="579934"/>
            </a:xfrm>
            <a:prstGeom prst="ellipse">
              <a:avLst/>
            </a:pr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prstClr val="white"/>
                  </a:solidFill>
                </a:rPr>
                <a:t>Vue.js</a:t>
              </a:r>
              <a:endParaRPr lang="zh-CN" altLang="en-US" sz="2800" b="1" dirty="0">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 fill="hold"/>
                                        <p:tgtEl>
                                          <p:spTgt spid="6"/>
                                        </p:tgtEl>
                                        <p:attrNameLst>
                                          <p:attrName>ppt_w</p:attrName>
                                        </p:attrNameLst>
                                      </p:cBhvr>
                                      <p:tavLst>
                                        <p:tav tm="0">
                                          <p:val>
                                            <p:fltVal val="0"/>
                                          </p:val>
                                        </p:tav>
                                        <p:tav tm="100000">
                                          <p:val>
                                            <p:strVal val="#ppt_w"/>
                                          </p:val>
                                        </p:tav>
                                      </p:tavLst>
                                    </p:anim>
                                    <p:anim calcmode="lin" valueType="num">
                                      <p:cBhvr>
                                        <p:cTn id="15" dur="100" fill="hold"/>
                                        <p:tgtEl>
                                          <p:spTgt spid="6"/>
                                        </p:tgtEl>
                                        <p:attrNameLst>
                                          <p:attrName>ppt_h</p:attrName>
                                        </p:attrNameLst>
                                      </p:cBhvr>
                                      <p:tavLst>
                                        <p:tav tm="0">
                                          <p:val>
                                            <p:fltVal val="0"/>
                                          </p:val>
                                        </p:tav>
                                        <p:tav tm="100000">
                                          <p:val>
                                            <p:strVal val="#ppt_h"/>
                                          </p:val>
                                        </p:tav>
                                      </p:tavLst>
                                    </p:anim>
                                    <p:animEffect transition="in" filter="fade">
                                      <p:cBhvr>
                                        <p:cTn id="16" dur="100"/>
                                        <p:tgtEl>
                                          <p:spTgt spid="6"/>
                                        </p:tgtEl>
                                      </p:cBhvr>
                                    </p:animEffect>
                                  </p:childTnLst>
                                </p:cTn>
                              </p:par>
                              <p:par>
                                <p:cTn id="17" presetID="6" presetClass="emph" presetSubtype="0" fill="hold" nodeType="withEffect">
                                  <p:stCondLst>
                                    <p:cond delay="100"/>
                                  </p:stCondLst>
                                  <p:childTnLst>
                                    <p:animScale>
                                      <p:cBhvr>
                                        <p:cTn id="18" dur="100" fill="hold"/>
                                        <p:tgtEl>
                                          <p:spTgt spid="6"/>
                                        </p:tgtEl>
                                      </p:cBhvr>
                                      <p:by x="110000" y="110000"/>
                                    </p:animScale>
                                  </p:childTnLst>
                                </p:cTn>
                              </p:par>
                              <p:par>
                                <p:cTn id="19" presetID="6" presetClass="emph" presetSubtype="0" fill="hold" nodeType="withEffect">
                                  <p:stCondLst>
                                    <p:cond delay="200"/>
                                  </p:stCondLst>
                                  <p:childTnLst>
                                    <p:animScale>
                                      <p:cBhvr>
                                        <p:cTn id="20" dur="200" fill="hold"/>
                                        <p:tgtEl>
                                          <p:spTgt spid="6"/>
                                        </p:tgtEl>
                                      </p:cBhvr>
                                      <p:by x="90000" y="90000"/>
                                    </p:animScale>
                                  </p:childTnLst>
                                </p:cTn>
                              </p:par>
                              <p:par>
                                <p:cTn id="21" presetID="6" presetClass="emph" presetSubtype="0" fill="hold" nodeType="withEffect">
                                  <p:stCondLst>
                                    <p:cond delay="400"/>
                                  </p:stCondLst>
                                  <p:childTnLst>
                                    <p:animScale>
                                      <p:cBhvr>
                                        <p:cTn id="22" dur="100" fill="hold"/>
                                        <p:tgtEl>
                                          <p:spTgt spid="6"/>
                                        </p:tgtEl>
                                      </p:cBhvr>
                                      <p:by x="105000" y="105000"/>
                                    </p:animScale>
                                  </p:childTnLst>
                                </p:cTn>
                              </p:par>
                              <p:par>
                                <p:cTn id="23" presetID="6" presetClass="emph" presetSubtype="0" fill="hold" nodeType="withEffect">
                                  <p:stCondLst>
                                    <p:cond delay="500"/>
                                  </p:stCondLst>
                                  <p:childTnLst>
                                    <p:animScale>
                                      <p:cBhvr>
                                        <p:cTn id="24" dur="2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75"/>
          <p:cNvSpPr>
            <a:spLocks noChangeArrowheads="1"/>
          </p:cNvSpPr>
          <p:nvPr/>
        </p:nvSpPr>
        <p:spPr bwMode="auto">
          <a:xfrm>
            <a:off x="5441206" y="1505421"/>
            <a:ext cx="210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smtClean="0">
                <a:solidFill>
                  <a:schemeClr val="bg1"/>
                </a:solidFill>
                <a:latin typeface="微软雅黑" panose="020B0503020204020204" pitchFamily="34" charset="-122"/>
                <a:ea typeface="微软雅黑" panose="020B0503020204020204" pitchFamily="34" charset="-122"/>
              </a:rPr>
              <a:t>组件中的</a:t>
            </a:r>
            <a:r>
              <a:rPr lang="en-US" altLang="zh-CN" dirty="0" smtClean="0">
                <a:solidFill>
                  <a:schemeClr val="bg1"/>
                </a:solidFill>
                <a:latin typeface="微软雅黑" panose="020B0503020204020204" pitchFamily="34" charset="-122"/>
                <a:ea typeface="微软雅黑" panose="020B0503020204020204" pitchFamily="34" charset="-122"/>
              </a:rPr>
              <a:t>data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52630" y="207508"/>
            <a:ext cx="7474591"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后端</a:t>
            </a:r>
            <a:r>
              <a:rPr lang="en-US" altLang="zh-CN"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API</a:t>
            </a:r>
            <a:r>
              <a:rPr lang="zh-CN" altLang="en-US" sz="32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开发</a:t>
            </a:r>
            <a:endParaRPr lang="zh-CN" altLang="en-US" sz="32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2322409" y="1873721"/>
            <a:ext cx="4415292" cy="3925998"/>
          </a:xfrm>
          <a:prstGeom prst="rect">
            <a:avLst/>
          </a:prstGeom>
        </p:spPr>
      </p:pic>
      <p:sp>
        <p:nvSpPr>
          <p:cNvPr id="6" name="矩形 5"/>
          <p:cNvSpPr/>
          <p:nvPr/>
        </p:nvSpPr>
        <p:spPr>
          <a:xfrm>
            <a:off x="560388" y="1069605"/>
            <a:ext cx="1762021" cy="589841"/>
          </a:xfrm>
          <a:prstGeom prst="rect">
            <a:avLst/>
          </a:prstGeom>
        </p:spPr>
        <p:txBody>
          <a:bodyPr wrap="none">
            <a:spAutoFit/>
          </a:bodyPr>
          <a:lstStyle/>
          <a:p>
            <a:pPr marL="342900" indent="-342900">
              <a:lnSpc>
                <a:spcPct val="150000"/>
              </a:lnSpc>
              <a:spcBef>
                <a:spcPct val="20000"/>
              </a:spcBef>
              <a:buFontTx/>
              <a:buChar char="•"/>
              <a:defRPr/>
            </a:pPr>
            <a:r>
              <a:rPr lang="zh-CN" altLang="en-US" sz="2400" b="1" dirty="0" smtClean="0">
                <a:solidFill>
                  <a:srgbClr val="0567A2"/>
                </a:solidFill>
              </a:rPr>
              <a:t>目录结构</a:t>
            </a:r>
            <a:endParaRPr lang="zh-CN" altLang="zh-CN" sz="2400" b="1" dirty="0">
              <a:solidFill>
                <a:srgbClr val="0567A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eng.zhang\Desktop\未命名-2.png"/>
          <p:cNvPicPr>
            <a:picLocks noChangeAspect="1" noChangeArrowheads="1"/>
          </p:cNvPicPr>
          <p:nvPr/>
        </p:nvPicPr>
        <p:blipFill>
          <a:blip r:embed="rId1"/>
          <a:srcRect/>
          <a:stretch>
            <a:fillRect/>
          </a:stretch>
        </p:blipFill>
        <p:spPr bwMode="auto">
          <a:xfrm>
            <a:off x="807623" y="1538848"/>
            <a:ext cx="380996" cy="380996"/>
          </a:xfrm>
          <a:prstGeom prst="rect">
            <a:avLst/>
          </a:prstGeom>
          <a:noFill/>
        </p:spPr>
      </p:pic>
      <p:sp>
        <p:nvSpPr>
          <p:cNvPr id="5" name="TextBox 4"/>
          <p:cNvSpPr txBox="1"/>
          <p:nvPr/>
        </p:nvSpPr>
        <p:spPr>
          <a:xfrm>
            <a:off x="1021937" y="1529291"/>
            <a:ext cx="1288439" cy="400110"/>
          </a:xfrm>
          <a:prstGeom prst="rect">
            <a:avLst/>
          </a:prstGeom>
          <a:noFill/>
          <a:effectLst>
            <a:outerShdw blurRad="25400" dist="12700" dir="5400000" algn="t" rotWithShape="0">
              <a:prstClr val="black">
                <a:alpha val="40000"/>
              </a:prstClr>
            </a:outerShdw>
          </a:effectLst>
        </p:spPr>
        <p:txBody>
          <a:bodyPr wrap="square" rtlCol="0">
            <a:spAutoFit/>
          </a:bodyPr>
          <a:lstStyle/>
          <a:p>
            <a:r>
              <a:rPr lang="zh-CN" altLang="en-US" sz="2000" b="1">
                <a:latin typeface="黑体" panose="02010609060101010101" pitchFamily="49" charset="-122"/>
                <a:ea typeface="黑体" panose="02010609060101010101" pitchFamily="49" charset="-122"/>
              </a:rPr>
              <a:t>作业</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6" name="内容占位符 2"/>
          <p:cNvSpPr txBox="1"/>
          <p:nvPr/>
        </p:nvSpPr>
        <p:spPr bwMode="auto">
          <a:xfrm>
            <a:off x="52784" y="1620838"/>
            <a:ext cx="7975600"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lvl="1" indent="0" eaLnBrk="0" fontAlgn="base" hangingPunct="0">
              <a:lnSpc>
                <a:spcPct val="150000"/>
              </a:lnSpc>
              <a:spcBef>
                <a:spcPct val="20000"/>
              </a:spcBef>
              <a:spcAft>
                <a:spcPct val="0"/>
              </a:spcAft>
            </a:pPr>
            <a:endParaRPr lang="en-US" altLang="zh-CN" sz="2400" dirty="0" smtClean="0">
              <a:solidFill>
                <a:prstClr val="black"/>
              </a:solidFill>
            </a:endParaRPr>
          </a:p>
          <a:p>
            <a:pPr marL="1714500" lvl="3" indent="-342900" eaLnBrk="0" fontAlgn="base" hangingPunct="0">
              <a:lnSpc>
                <a:spcPct val="150000"/>
              </a:lnSpc>
              <a:spcBef>
                <a:spcPct val="20000"/>
              </a:spcBef>
              <a:spcAft>
                <a:spcPct val="0"/>
              </a:spcAft>
              <a:buFont typeface="Wingdings" panose="05000000000000000000" pitchFamily="2" charset="2"/>
              <a:buChar char="u"/>
              <a:defRPr/>
            </a:pP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本章习题</a:t>
            </a:r>
            <a:r>
              <a:rPr lang="en-US" altLang="zh-CN"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1714500" lvl="3" indent="-342900" eaLnBrk="0" fontAlgn="base" hangingPunct="0">
              <a:lnSpc>
                <a:spcPct val="150000"/>
              </a:lnSpc>
              <a:spcBef>
                <a:spcPct val="20000"/>
              </a:spcBef>
              <a:spcAft>
                <a:spcPct val="0"/>
              </a:spcAft>
              <a:buFont typeface="Wingdings" panose="05000000000000000000" pitchFamily="2" charset="2"/>
              <a:buChar char="u"/>
              <a:defRPr/>
            </a:pP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拓展实训</a:t>
            </a:r>
            <a:r>
              <a:rPr lang="en-US" altLang="zh-CN" sz="2000" dirty="0" smtClean="0">
                <a:latin typeface="微软雅黑" panose="020B0503020204020204" pitchFamily="34" charset="-122"/>
                <a:ea typeface="微软雅黑" panose="020B0503020204020204" pitchFamily="34" charset="-122"/>
              </a:rPr>
              <a:t>】</a:t>
            </a:r>
            <a:endParaRPr lang="en-US" altLang="zh-CN" sz="2400" dirty="0">
              <a:solidFill>
                <a:prstClr val="black"/>
              </a:solidFill>
            </a:endParaRPr>
          </a:p>
          <a:p>
            <a:pPr lvl="1" eaLnBrk="0" fontAlgn="base" hangingPunct="0">
              <a:lnSpc>
                <a:spcPct val="150000"/>
              </a:lnSpc>
              <a:spcBef>
                <a:spcPct val="20000"/>
              </a:spcBef>
              <a:spcAft>
                <a:spcPct val="0"/>
              </a:spcAft>
              <a:buFontTx/>
              <a:buChar char="–"/>
            </a:pPr>
            <a:endParaRPr lang="en-US" altLang="zh-CN" sz="2400" dirty="0">
              <a:solidFill>
                <a:prstClr val="black"/>
              </a:solidFill>
            </a:endParaRPr>
          </a:p>
        </p:txBody>
      </p:sp>
      <p:sp>
        <p:nvSpPr>
          <p:cNvPr id="8" name="标题 1"/>
          <p:cNvSpPr>
            <a:spLocks noChangeArrowheads="1"/>
          </p:cNvSpPr>
          <p:nvPr/>
        </p:nvSpPr>
        <p:spPr bwMode="auto">
          <a:xfrm>
            <a:off x="1644241" y="190730"/>
            <a:ext cx="749432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课后作业</a:t>
            </a:r>
            <a:endParaRPr lang="zh-CN" altLang="en-US" sz="3600" b="1">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p:nvPr/>
        </p:nvSpPr>
        <p:spPr>
          <a:xfrm>
            <a:off x="3232372" y="3987157"/>
            <a:ext cx="3556289" cy="776289"/>
          </a:xfrm>
          <a:prstGeom prst="rect">
            <a:avLst/>
          </a:prstGeom>
        </p:spPr>
        <p:txBody>
          <a:bodyPr>
            <a:no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400" b="1" dirty="0" smtClean="0"/>
              <a:t>谢谢观看！</a:t>
            </a:r>
            <a:endParaRPr lang="zh-CN" altLang="en-US" sz="4400" b="1" dirty="0"/>
          </a:p>
        </p:txBody>
      </p:sp>
      <p:sp>
        <p:nvSpPr>
          <p:cNvPr id="8" name="标题 2"/>
          <p:cNvSpPr txBox="1"/>
          <p:nvPr/>
        </p:nvSpPr>
        <p:spPr>
          <a:xfrm>
            <a:off x="1116532" y="1903244"/>
            <a:ext cx="7151570" cy="776289"/>
          </a:xfrm>
          <a:prstGeom prst="rect">
            <a:avLst/>
          </a:prstGeom>
        </p:spPr>
        <p:txBody>
          <a:bodyPr>
            <a:no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400" b="1" dirty="0"/>
              <a:t>第八章 项目实战：网上商城</a:t>
            </a:r>
            <a:endParaRPr lang="zh-CN" altLang="en-US" sz="4400" b="1" dirty="0"/>
          </a:p>
        </p:txBody>
      </p:sp>
      <p:sp>
        <p:nvSpPr>
          <p:cNvPr id="2" name="标题 1"/>
          <p:cNvSpPr/>
          <p:nvPr>
            <p:ph type="title"/>
          </p:nvPr>
        </p:nvSpPr>
        <p:spPr/>
        <p:txBody>
          <a:bodyPr/>
          <a:p>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商城首页</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39"/>
          <p:cNvSpPr txBox="1">
            <a:spLocks noChangeArrowheads="1"/>
          </p:cNvSpPr>
          <p:nvPr/>
        </p:nvSpPr>
        <p:spPr bwMode="auto">
          <a:xfrm>
            <a:off x="519765" y="1358500"/>
            <a:ext cx="824366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dirty="0"/>
              <a:t>当点击右上角的注册链接时，弹出注册</a:t>
            </a:r>
            <a:r>
              <a:rPr lang="zh-CN" altLang="zh-CN" dirty="0" smtClean="0"/>
              <a:t>框</a:t>
            </a:r>
            <a:r>
              <a:rPr lang="zh-CN" altLang="en-US" dirty="0" smtClean="0"/>
              <a:t>。</a:t>
            </a:r>
            <a:endParaRPr lang="en-US" altLang="zh-CN" dirty="0">
              <a:latin typeface="宋体" panose="02010600030101010101" pitchFamily="2" charset="-122"/>
            </a:endParaRPr>
          </a:p>
        </p:txBody>
      </p:sp>
      <p:pic>
        <p:nvPicPr>
          <p:cNvPr id="7" name="图片 6"/>
          <p:cNvPicPr/>
          <p:nvPr/>
        </p:nvPicPr>
        <p:blipFill rotWithShape="1">
          <a:blip r:embed="rId1"/>
          <a:srcRect t="22009"/>
          <a:stretch>
            <a:fillRect/>
          </a:stretch>
        </p:blipFill>
        <p:spPr bwMode="auto">
          <a:xfrm>
            <a:off x="981777" y="2052653"/>
            <a:ext cx="7026442" cy="2625225"/>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商品分类页</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39"/>
          <p:cNvSpPr txBox="1">
            <a:spLocks noChangeArrowheads="1"/>
          </p:cNvSpPr>
          <p:nvPr/>
        </p:nvSpPr>
        <p:spPr bwMode="auto">
          <a:xfrm>
            <a:off x="519765" y="1248134"/>
            <a:ext cx="8243668"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dirty="0"/>
              <a:t>当点击导航分类时，页面展示对应的商品，商品分类页由</a:t>
            </a:r>
            <a:r>
              <a:rPr lang="en-US" altLang="zh-CN" dirty="0"/>
              <a:t>3</a:t>
            </a:r>
            <a:r>
              <a:rPr lang="zh-CN" altLang="zh-CN" dirty="0"/>
              <a:t>部分组成，依次为：顶部导航、商品展示区域、底部版权，比如单击“平板电脑”分类，就是展示商品中所有的平板</a:t>
            </a:r>
            <a:r>
              <a:rPr lang="zh-CN" altLang="zh-CN" dirty="0" smtClean="0"/>
              <a:t>电脑</a:t>
            </a:r>
            <a:r>
              <a:rPr lang="zh-CN" altLang="en-US" dirty="0" smtClean="0"/>
              <a:t>。</a:t>
            </a:r>
            <a:endParaRPr lang="en-US" altLang="zh-CN" dirty="0">
              <a:latin typeface="宋体" panose="02010600030101010101" pitchFamily="2" charset="-122"/>
            </a:endParaRPr>
          </a:p>
        </p:txBody>
      </p:sp>
      <p:pic>
        <p:nvPicPr>
          <p:cNvPr id="5" name="图片 4"/>
          <p:cNvPicPr/>
          <p:nvPr/>
        </p:nvPicPr>
        <p:blipFill>
          <a:blip r:embed="rId1"/>
          <a:stretch>
            <a:fillRect/>
          </a:stretch>
        </p:blipFill>
        <p:spPr>
          <a:xfrm>
            <a:off x="981944" y="2808119"/>
            <a:ext cx="7084026" cy="3380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商品详情页</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39"/>
          <p:cNvSpPr txBox="1">
            <a:spLocks noChangeArrowheads="1"/>
          </p:cNvSpPr>
          <p:nvPr/>
        </p:nvSpPr>
        <p:spPr bwMode="auto">
          <a:xfrm>
            <a:off x="519765" y="1358500"/>
            <a:ext cx="824366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dirty="0"/>
              <a:t>击任意商品链接即可进入商品详情页，商品详情页由上至下依次由</a:t>
            </a:r>
            <a:r>
              <a:rPr lang="en-US" altLang="zh-CN" dirty="0"/>
              <a:t>5</a:t>
            </a:r>
            <a:r>
              <a:rPr lang="zh-CN" altLang="zh-CN" dirty="0"/>
              <a:t>部分组成，依次为：依次为：顶部导航、商品名称吸顶，轮播图区域、商品展示区域、底部</a:t>
            </a:r>
            <a:r>
              <a:rPr lang="zh-CN" altLang="zh-CN" dirty="0" smtClean="0"/>
              <a:t>版权</a:t>
            </a:r>
            <a:r>
              <a:rPr lang="zh-CN" altLang="en-US" dirty="0" smtClean="0"/>
              <a:t>。</a:t>
            </a:r>
            <a:endParaRPr lang="en-US" altLang="zh-CN" dirty="0">
              <a:latin typeface="宋体" panose="02010600030101010101" pitchFamily="2" charset="-122"/>
            </a:endParaRPr>
          </a:p>
        </p:txBody>
      </p:sp>
      <p:pic>
        <p:nvPicPr>
          <p:cNvPr id="7" name="图片 6"/>
          <p:cNvPicPr/>
          <p:nvPr/>
        </p:nvPicPr>
        <p:blipFill rotWithShape="1">
          <a:blip r:embed="rId1"/>
          <a:srcRect t="1984" b="9526"/>
          <a:stretch>
            <a:fillRect/>
          </a:stretch>
        </p:blipFill>
        <p:spPr bwMode="auto">
          <a:xfrm>
            <a:off x="1713781" y="2419114"/>
            <a:ext cx="6005680" cy="3943183"/>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ChangeArrowheads="1"/>
          </p:cNvSpPr>
          <p:nvPr/>
        </p:nvSpPr>
        <p:spPr bwMode="auto">
          <a:xfrm>
            <a:off x="1635852" y="218114"/>
            <a:ext cx="7508147" cy="743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a:r>
              <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rPr>
              <a:t>购物车</a:t>
            </a:r>
            <a:r>
              <a:rPr lang="zh-CN" altLang="en-US" sz="3600" b="1" dirty="0" smtClean="0">
                <a:solidFill>
                  <a:srgbClr val="0567A2"/>
                </a:solidFill>
                <a:latin typeface="微软雅黑" panose="020B0503020204020204" pitchFamily="34" charset="-122"/>
                <a:ea typeface="微软雅黑" panose="020B0503020204020204" pitchFamily="34" charset="-122"/>
                <a:sym typeface="宋体" panose="02010600030101010101" pitchFamily="2" charset="-122"/>
              </a:rPr>
              <a:t>页</a:t>
            </a:r>
            <a:endParaRPr lang="zh-CN" altLang="en-US" sz="3600" b="1" dirty="0">
              <a:solidFill>
                <a:srgbClr val="0567A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TextBox 39"/>
          <p:cNvSpPr txBox="1">
            <a:spLocks noChangeArrowheads="1"/>
          </p:cNvSpPr>
          <p:nvPr/>
        </p:nvSpPr>
        <p:spPr bwMode="auto">
          <a:xfrm>
            <a:off x="519765" y="1358500"/>
            <a:ext cx="8243668"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dirty="0"/>
              <a:t>当用户登录之后，导航的左上角会显示用户名字、购物车和订单列表超链接，点击购物车链接即可进入购物车页面，购物车页面由顶部导航、头部吸顶导航、购物车商品列表和底部版权组成，当选中某商品时，会自动计算</a:t>
            </a:r>
            <a:r>
              <a:rPr lang="zh-CN" altLang="zh-CN" dirty="0" smtClean="0"/>
              <a:t>总价</a:t>
            </a:r>
            <a:r>
              <a:rPr lang="zh-CN" altLang="en-US" dirty="0" smtClean="0"/>
              <a:t>。</a:t>
            </a:r>
            <a:endParaRPr lang="en-US" altLang="zh-CN" dirty="0">
              <a:latin typeface="宋体" panose="02010600030101010101" pitchFamily="2" charset="-122"/>
            </a:endParaRPr>
          </a:p>
        </p:txBody>
      </p:sp>
      <p:pic>
        <p:nvPicPr>
          <p:cNvPr id="5" name="图片 4"/>
          <p:cNvPicPr/>
          <p:nvPr/>
        </p:nvPicPr>
        <p:blipFill>
          <a:blip r:embed="rId1"/>
          <a:stretch>
            <a:fillRect/>
          </a:stretch>
        </p:blipFill>
        <p:spPr>
          <a:xfrm>
            <a:off x="830078" y="2754713"/>
            <a:ext cx="7623042" cy="34439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p="http://schemas.openxmlformats.org/presentationml/2006/main">
  <p:tag name="ISPRING_RESOURCE_PATHS_HASH_PRESENTER" val="a2dfa2c4faaa03f6895922cf0d8e65f36cdd3aa"/>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4803</Words>
  <Application>WPS 演示</Application>
  <PresentationFormat>全屏显示(4:3)</PresentationFormat>
  <Paragraphs>1038</Paragraphs>
  <Slides>54</Slides>
  <Notes>15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54</vt:i4>
      </vt:variant>
    </vt:vector>
  </HeadingPairs>
  <TitlesOfParts>
    <vt:vector size="67" baseType="lpstr">
      <vt:lpstr>Arial</vt:lpstr>
      <vt:lpstr>宋体</vt:lpstr>
      <vt:lpstr>Wingdings</vt:lpstr>
      <vt:lpstr>微软雅黑</vt:lpstr>
      <vt:lpstr>Calibri</vt:lpstr>
      <vt:lpstr>Arial Unicode MS</vt:lpstr>
      <vt:lpstr>等线</vt:lpstr>
      <vt:lpstr>黑体</vt:lpstr>
      <vt:lpstr>Times New Roman</vt:lpstr>
      <vt:lpstr>等线 Light</vt:lpstr>
      <vt:lpstr>Calibri Light</vt:lpstr>
      <vt:lpstr>Office 主题​​</vt:lpstr>
      <vt:lpstr>自定义设计方案</vt:lpstr>
      <vt:lpstr>《Vue.js开发教程》</vt:lpstr>
      <vt:lpstr>学习目标</vt:lpstr>
      <vt:lpstr>学习目标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学习目标</vt:lpstr>
      <vt:lpstr>PowerPoint 演示文稿</vt:lpstr>
      <vt:lpstr>PowerPoint 演示文稿</vt:lpstr>
      <vt:lpstr>PowerPoint 演示文稿</vt:lpstr>
      <vt:lpstr>PowerPoint 演示文稿</vt:lpstr>
      <vt:lpstr>PowerPoint 演示文稿</vt:lpstr>
      <vt:lpstr>PowerPoint 演示文稿</vt:lpstr>
      <vt:lpstr>学习目标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学习目标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学习目标</vt:lpstr>
      <vt:lpstr>PowerPoint 演示文稿</vt:lpstr>
      <vt:lpstr>PowerPoint 演示文稿</vt:lpstr>
      <vt:lpstr>《Vue.js开发教程》</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lucius</dc:creator>
  <cp:lastModifiedBy>plum</cp:lastModifiedBy>
  <cp:revision>188</cp:revision>
  <dcterms:created xsi:type="dcterms:W3CDTF">2016-08-25T05:15:00Z</dcterms:created>
  <dcterms:modified xsi:type="dcterms:W3CDTF">2021-09-22T15:12:45Z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A35E10263DAE4023A2272394FF3C03F3</vt:lpwstr>
  </property>
  <property fmtid="{D5CDD505-2E9C-101B-9397-08002B2CF9AE}" pid="3" name="KSOProductBuildVer">
    <vt:lpwstr>2052-11.1.0.10938</vt:lpwstr>
  </property>
</Properties>
</file>